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62" r:id="rId18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0D266C-1AFC-4C65-BC23-C2BCBE0DAD3A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C6DCD67-C883-483E-B46B-1BE2B6F1994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cs-CZ" smtClean="0"/>
              <a:t>EU Peníze školám	                                       Inovace ve vzdělávání na naší škole ZŠ Studánka</a:t>
            </a: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EFFC-CAD6-44BE-931C-4F6653A51FF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05AD2-0F1F-4103-9B24-790F70642C8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Teilchenmodell_Fluessigkeit.svg" TargetMode="External"/><Relationship Id="rId2" Type="http://schemas.openxmlformats.org/officeDocument/2006/relationships/hyperlink" Target="http://en.wikipedia.org/wiki/File:Silica.sv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//upload.wikimedia.org/wikipedia/commons/c/c1/Teilchenmodell_Fluessigkeit.sv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7413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 sz="1800"/>
          </a:p>
        </p:txBody>
      </p:sp>
      <p:sp>
        <p:nvSpPr>
          <p:cNvPr id="17414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 sz="1800"/>
          </a:p>
        </p:txBody>
      </p:sp>
      <p:sp>
        <p:nvSpPr>
          <p:cNvPr id="17415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28016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3" name="Rectangle 116"/>
          <p:cNvSpPr>
            <a:spLocks noChangeArrowheads="1"/>
          </p:cNvSpPr>
          <p:nvPr/>
        </p:nvSpPr>
        <p:spPr bwMode="auto">
          <a:xfrm>
            <a:off x="395288" y="3101975"/>
            <a:ext cx="8497887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VY_32_INOVACE_20_SADA5_KBS_6ROC_OPAKOVANI_STAVBA_LATEK</a:t>
            </a:r>
            <a:endParaRPr lang="cs-CZ" sz="1400" dirty="0"/>
          </a:p>
          <a:p>
            <a:pPr algn="ctr"/>
            <a:endParaRPr lang="cs-CZ" sz="1400" b="1" dirty="0"/>
          </a:p>
          <a:p>
            <a:pPr algn="ctr"/>
            <a:r>
              <a:rPr lang="cs-CZ" sz="1400" b="1" dirty="0"/>
              <a:t>Vzdělávací oblast: Člověk a příroda</a:t>
            </a:r>
          </a:p>
          <a:p>
            <a:pPr algn="ctr"/>
            <a:r>
              <a:rPr lang="cs-CZ" sz="1400" b="1" dirty="0" smtClean="0"/>
              <a:t>Vzdělávací obor: </a:t>
            </a:r>
            <a:r>
              <a:rPr lang="cs-CZ" sz="1400" b="1" dirty="0"/>
              <a:t>Fyzika</a:t>
            </a:r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17434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581128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Vysvětli, jak se projeví působení gravitační síly na uvedená tělesa.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jablko</a:t>
            </a:r>
          </a:p>
          <a:p>
            <a:r>
              <a:rPr lang="cs-CZ" dirty="0" smtClean="0"/>
              <a:t>Země</a:t>
            </a:r>
          </a:p>
          <a:p>
            <a:r>
              <a:rPr lang="cs-CZ" dirty="0" smtClean="0"/>
              <a:t>Měsíc</a:t>
            </a:r>
          </a:p>
          <a:p>
            <a:r>
              <a:rPr lang="cs-CZ" dirty="0" smtClean="0"/>
              <a:t>kámen</a:t>
            </a:r>
          </a:p>
          <a:p>
            <a:r>
              <a:rPr lang="cs-CZ" dirty="0" smtClean="0"/>
              <a:t>parašutista</a:t>
            </a:r>
          </a:p>
          <a:p>
            <a:r>
              <a:rPr lang="cs-CZ" dirty="0" smtClean="0"/>
              <a:t>letící míč</a:t>
            </a:r>
          </a:p>
          <a:p>
            <a:r>
              <a:rPr lang="cs-CZ" dirty="0" smtClean="0"/>
              <a:t>závaží zavěšené na siloměru</a:t>
            </a: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Doplň: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Jednotkou síly je …………………..</a:t>
            </a:r>
          </a:p>
          <a:p>
            <a:r>
              <a:rPr lang="cs-CZ" dirty="0" smtClean="0"/>
              <a:t>Značka ………….</a:t>
            </a:r>
          </a:p>
          <a:p>
            <a:r>
              <a:rPr lang="cs-CZ" dirty="0" smtClean="0"/>
              <a:t>Jeden ……………. je přibližně roven …………….., kterou přitahuje Země těleso o hmotnosti ………….</a:t>
            </a:r>
          </a:p>
          <a:p>
            <a:r>
              <a:rPr lang="cs-CZ" dirty="0" smtClean="0"/>
              <a:t>Pro měření velkých sil používáme …………………</a:t>
            </a:r>
          </a:p>
          <a:p>
            <a:r>
              <a:rPr lang="cs-CZ" dirty="0" smtClean="0"/>
              <a:t>Sílu měříme pružinovým ………………….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Pomocí obrázku vysvětli princip měření síly pružinovým siloměrem.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r">
              <a:buNone/>
            </a:pPr>
            <a:r>
              <a:rPr lang="cs-CZ" sz="1300" dirty="0" smtClean="0"/>
              <a:t>Obr. 6</a:t>
            </a:r>
            <a:endParaRPr lang="cs-CZ" sz="1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00240"/>
            <a:ext cx="3143272" cy="431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Odpověz na otázky: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Proč je po chvíli cítit osvěžovač vzduchu po celé místnosti, i když ho stříkneš v rohu místnosti? Jak se tento jev nazývá?</a:t>
            </a:r>
          </a:p>
          <a:p>
            <a:r>
              <a:rPr lang="cs-CZ" dirty="0" smtClean="0"/>
              <a:t>Popiš, co se děje s pylovými zrnky po ponoření do vody. Jak se tento jev nazývá?</a:t>
            </a:r>
          </a:p>
          <a:p>
            <a:r>
              <a:rPr lang="cs-CZ" dirty="0" smtClean="0"/>
              <a:t>Vyjmenuj co nejvíc příkladů, kde využíváme vzájemného silového působení částic.</a:t>
            </a: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Popiš obrázek modelu atomu.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r">
              <a:buNone/>
            </a:pPr>
            <a:r>
              <a:rPr lang="cs-CZ" sz="1200" dirty="0" smtClean="0"/>
              <a:t>Obr. 7</a:t>
            </a:r>
            <a:endParaRPr lang="cs-CZ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28802"/>
            <a:ext cx="581729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Vysvětli: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Atom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Molekula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Prvek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Sloučenina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a literatura: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z="2000" dirty="0" smtClean="0"/>
              <a:t>Obr. 3: </a:t>
            </a:r>
            <a:r>
              <a:rPr lang="en-US" sz="2000" dirty="0" smtClean="0"/>
              <a:t>Pardubice </a:t>
            </a:r>
            <a:r>
              <a:rPr lang="cs-CZ" sz="2000" dirty="0" smtClean="0"/>
              <a:t>online</a:t>
            </a:r>
            <a:r>
              <a:rPr lang="en-US" sz="2000" dirty="0" smtClean="0"/>
              <a:t> </a:t>
            </a:r>
            <a:r>
              <a:rPr lang="cs-CZ" sz="2000" dirty="0" smtClean="0"/>
              <a:t>[cit. 2012-11-14]. </a:t>
            </a:r>
            <a:r>
              <a:rPr lang="en-US" sz="2000" dirty="0" smtClean="0"/>
              <a:t>D</a:t>
            </a:r>
            <a:r>
              <a:rPr lang="cs-CZ" sz="2000" dirty="0" err="1" smtClean="0"/>
              <a:t>ostupné</a:t>
            </a:r>
            <a:r>
              <a:rPr lang="cs-CZ" sz="2000" dirty="0" smtClean="0"/>
              <a:t> z: </a:t>
            </a:r>
            <a:r>
              <a:rPr lang="cs-CZ" sz="2000" i="1" dirty="0" smtClean="0">
                <a:hlinkClick r:id="rId2"/>
              </a:rPr>
              <a:t>http://en.wikipedia.org/wiki/File:Silica.svg</a:t>
            </a:r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Obr. 4: </a:t>
            </a:r>
            <a:r>
              <a:rPr lang="en-US" sz="2000" dirty="0" smtClean="0"/>
              <a:t>Pardubice </a:t>
            </a:r>
            <a:r>
              <a:rPr lang="cs-CZ" sz="2000" dirty="0" smtClean="0"/>
              <a:t>online</a:t>
            </a:r>
            <a:r>
              <a:rPr lang="en-US" sz="2000" dirty="0" smtClean="0"/>
              <a:t> </a:t>
            </a:r>
            <a:r>
              <a:rPr lang="cs-CZ" sz="2000" dirty="0" smtClean="0"/>
              <a:t>[cit. 2012-11-14]. </a:t>
            </a:r>
            <a:r>
              <a:rPr lang="en-US" sz="2000" dirty="0" smtClean="0"/>
              <a:t>D</a:t>
            </a:r>
            <a:r>
              <a:rPr lang="cs-CZ" sz="2000" dirty="0" err="1" smtClean="0"/>
              <a:t>ostupné</a:t>
            </a:r>
            <a:r>
              <a:rPr lang="cs-CZ" sz="2000" dirty="0" smtClean="0"/>
              <a:t> z</a:t>
            </a:r>
            <a:r>
              <a:rPr lang="cs-CZ" sz="2000" smtClean="0"/>
              <a:t>: </a:t>
            </a:r>
            <a:r>
              <a:rPr lang="cs-CZ" sz="2000" i="1" smtClean="0">
                <a:hlinkClick r:id="rId3"/>
              </a:rPr>
              <a:t>http://en.wikipedia.org/wiki/File:Teilchenmodell_Fluessigkeit.svg</a:t>
            </a:r>
            <a:endParaRPr lang="cs-CZ" sz="2000" smtClean="0"/>
          </a:p>
          <a:p>
            <a:endParaRPr lang="cs-CZ" sz="2000" dirty="0" smtClean="0"/>
          </a:p>
          <a:p>
            <a:r>
              <a:rPr lang="cs-CZ" sz="2000" dirty="0" smtClean="0"/>
              <a:t>Obr. 1, 2, 5, 6, 7: vlastní</a:t>
            </a:r>
          </a:p>
          <a:p>
            <a:r>
              <a:rPr lang="cs-CZ" sz="2000" dirty="0" smtClean="0"/>
              <a:t>KOLÁŘOVÁ, Růžena a Jiří BOHUNĚK. </a:t>
            </a:r>
            <a:r>
              <a:rPr lang="cs-CZ" sz="2000" i="1" dirty="0" smtClean="0"/>
              <a:t>Fyzika: pro 6. ročník základní školy</a:t>
            </a:r>
            <a:r>
              <a:rPr lang="cs-CZ" sz="2000" dirty="0" smtClean="0"/>
              <a:t>. 2. </a:t>
            </a:r>
            <a:r>
              <a:rPr lang="cs-CZ" sz="2000" dirty="0" err="1" smtClean="0"/>
              <a:t>vyd</a:t>
            </a:r>
            <a:r>
              <a:rPr lang="cs-CZ" sz="2000" dirty="0" smtClean="0"/>
              <a:t>. Praha: </a:t>
            </a:r>
            <a:r>
              <a:rPr lang="cs-CZ" sz="2000" dirty="0" err="1" smtClean="0"/>
              <a:t>Prometheurs</a:t>
            </a:r>
            <a:r>
              <a:rPr lang="cs-CZ" sz="2000" dirty="0" smtClean="0"/>
              <a:t>, 2002. ISBN 978-80-7196-246-5. 164 s.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algn="l" eaLnBrk="1" hangingPunct="1"/>
            <a:r>
              <a:rPr lang="cs-CZ" sz="1400" b="1" dirty="0" smtClean="0">
                <a:solidFill>
                  <a:schemeClr val="tx1"/>
                </a:solidFill>
              </a:rPr>
              <a:t>Název: Opakování – Ohmův zákon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16.11.2012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Darina Zelinková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Opakování tematického celku učiva </a:t>
            </a:r>
            <a:r>
              <a:rPr lang="cs-CZ" sz="1400" b="1" dirty="0" smtClean="0"/>
              <a:t>o stavbě látek</a:t>
            </a:r>
            <a:r>
              <a:rPr lang="cs-CZ" sz="1400" b="1" dirty="0" smtClean="0">
                <a:solidFill>
                  <a:schemeClr val="tx1"/>
                </a:solidFill>
              </a:rPr>
              <a:t>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Určeno pro žáky 6. ročníku. Žáci </a:t>
            </a:r>
            <a:r>
              <a:rPr lang="cs-CZ" sz="1400" b="1" dirty="0" smtClean="0"/>
              <a:t>samostatně, případně s učitelem pracují na daných úkolech. Ihned následuje kontrola správnosti řešení. Práce na jednu celou vyučovací hodinu (45 min). Prezentaci možné rozdělit do dvou vyučovacích hodin.</a:t>
            </a:r>
            <a:endParaRPr lang="cs-CZ" sz="1400" b="1" dirty="0" smtClean="0">
              <a:solidFill>
                <a:schemeClr val="tx1"/>
              </a:solidFill>
            </a:endParaRPr>
          </a:p>
        </p:txBody>
      </p:sp>
      <p:sp>
        <p:nvSpPr>
          <p:cNvPr id="18434" name="Zástupný symbol pro zápatí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Opakování – stavba látek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obrázkům doplň, čím se liší tělesa.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r">
              <a:buNone/>
            </a:pPr>
            <a:r>
              <a:rPr lang="cs-CZ" sz="1200" dirty="0" smtClean="0"/>
              <a:t>Obr. 1</a:t>
            </a:r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endParaRPr lang="cs-CZ" sz="1200" dirty="0" smtClean="0"/>
          </a:p>
          <a:p>
            <a:pPr algn="r">
              <a:buNone/>
            </a:pPr>
            <a:r>
              <a:rPr lang="cs-CZ" sz="1200" dirty="0" smtClean="0"/>
              <a:t>Obr. 2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Čím se ještě mohou lišit tělesa?</a:t>
            </a:r>
          </a:p>
          <a:p>
            <a:pPr algn="r">
              <a:buNone/>
            </a:pPr>
            <a:endParaRPr lang="cs-CZ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476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857628"/>
            <a:ext cx="51720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Urči, zda se jedná o těleso nebo látku a urči skupenství.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míč</a:t>
            </a:r>
          </a:p>
          <a:p>
            <a:r>
              <a:rPr lang="cs-CZ" dirty="0" smtClean="0"/>
              <a:t>hrací kostka</a:t>
            </a:r>
          </a:p>
          <a:p>
            <a:r>
              <a:rPr lang="cs-CZ" dirty="0" smtClean="0"/>
              <a:t>mléko</a:t>
            </a:r>
          </a:p>
          <a:p>
            <a:r>
              <a:rPr lang="cs-CZ" dirty="0" smtClean="0"/>
              <a:t>sklo</a:t>
            </a:r>
          </a:p>
          <a:p>
            <a:r>
              <a:rPr lang="cs-CZ" dirty="0" smtClean="0"/>
              <a:t>čaj v hrnku</a:t>
            </a:r>
          </a:p>
          <a:p>
            <a:r>
              <a:rPr lang="cs-CZ" dirty="0" smtClean="0"/>
              <a:t>vzduch</a:t>
            </a:r>
          </a:p>
          <a:p>
            <a:r>
              <a:rPr lang="cs-CZ" dirty="0" smtClean="0"/>
              <a:t>vzduch v míči</a:t>
            </a:r>
          </a:p>
          <a:p>
            <a:r>
              <a:rPr lang="cs-CZ" dirty="0" smtClean="0"/>
              <a:t>dřevo</a:t>
            </a:r>
          </a:p>
          <a:p>
            <a:r>
              <a:rPr lang="cs-CZ" dirty="0" smtClean="0"/>
              <a:t>benzín</a:t>
            </a:r>
          </a:p>
          <a:p>
            <a:r>
              <a:rPr lang="cs-CZ" dirty="0" smtClean="0"/>
              <a:t>propan-butan</a:t>
            </a:r>
          </a:p>
          <a:p>
            <a:endParaRPr lang="cs-CZ" dirty="0" smtClean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pomocí obrázku popiš vlastnosti pevných látek.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algn="r">
              <a:buNone/>
            </a:pPr>
            <a:r>
              <a:rPr lang="cs-CZ" sz="1200" dirty="0" smtClean="0"/>
              <a:t>Obr. 3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643050"/>
            <a:ext cx="43434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pomocí obrázku popiš vlastnosti kapalin.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r">
              <a:buNone/>
            </a:pPr>
            <a:r>
              <a:rPr lang="cs-CZ" sz="1200" dirty="0" smtClean="0"/>
              <a:t>Obr. 4</a:t>
            </a:r>
            <a:endParaRPr lang="cs-CZ" sz="1200" dirty="0"/>
          </a:p>
        </p:txBody>
      </p:sp>
      <p:pic>
        <p:nvPicPr>
          <p:cNvPr id="28674" name="Picture 2" descr="File:Teilchenmodell Fluessigkeit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500306"/>
            <a:ext cx="4632964" cy="3166250"/>
          </a:xfrm>
          <a:prstGeom prst="rect">
            <a:avLst/>
          </a:prstGeom>
          <a:noFill/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pomocí obrázku popiš vlastnosti plynných látek.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algn="r">
              <a:buNone/>
            </a:pPr>
            <a:r>
              <a:rPr lang="cs-CZ" sz="1200" dirty="0" smtClean="0"/>
              <a:t>Obr. 5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5643893" cy="436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Doplň:</a:t>
            </a:r>
            <a:endParaRPr lang="cs-CZ" dirty="0"/>
          </a:p>
        </p:txBody>
      </p:sp>
      <p:pic>
        <p:nvPicPr>
          <p:cNvPr id="5" name="Zástupný symbol pro obsah 4" descr="Bez názvu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7715303" cy="5228132"/>
          </a:xfrm>
        </p:spPr>
      </p:pic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630</Words>
  <Application>Microsoft Office PowerPoint</Application>
  <PresentationFormat>Předvádění na obrazovce (4:3)</PresentationFormat>
  <Paragraphs>162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Arkýř</vt:lpstr>
      <vt:lpstr>Motiv sady Office</vt:lpstr>
      <vt:lpstr>Snímek 1</vt:lpstr>
      <vt:lpstr>Název: Opakování – Ohmův zákon Datum: 16.11.2012 Autor: Mgr. Darina Zelinková Stručná anotace: Opakování tematického celku učiva o stavbě látek. Metodické zhodnocení: Určeno pro žáky 6. ročníku. Žáci samostatně, případně s učitelem pracují na daných úkolech. Ihned následuje kontrola správnosti řešení. Práce na jednu celou vyučovací hodinu (45 min). Prezentaci možné rozdělit do dvou vyučovacích hodin.</vt:lpstr>
      <vt:lpstr>Opakování – stavba látek</vt:lpstr>
      <vt:lpstr>K obrázkům doplň, čím se liší tělesa.</vt:lpstr>
      <vt:lpstr>Urči, zda se jedná o těleso nebo látku a urči skupenství.</vt:lpstr>
      <vt:lpstr>S pomocí obrázku popiš vlastnosti pevných látek.</vt:lpstr>
      <vt:lpstr>S pomocí obrázku popiš vlastnosti kapalin.</vt:lpstr>
      <vt:lpstr>S pomocí obrázku popiš vlastnosti plynných látek.</vt:lpstr>
      <vt:lpstr>Doplň:</vt:lpstr>
      <vt:lpstr>Vysvětli, jak se projeví působení gravitační síly na uvedená tělesa.</vt:lpstr>
      <vt:lpstr>Doplň:</vt:lpstr>
      <vt:lpstr>Pomocí obrázku vysvětli princip měření síly pružinovým siloměrem.</vt:lpstr>
      <vt:lpstr>Odpověz na otázky:</vt:lpstr>
      <vt:lpstr>Popiš obrázek modelu atomu.</vt:lpstr>
      <vt:lpstr>Vysvětli:</vt:lpstr>
      <vt:lpstr>Zdroje a literatura: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Opakování – stavba látek</dc:title>
  <dc:creator>KubaskovaD</dc:creator>
  <cp:lastModifiedBy>cevorovaa</cp:lastModifiedBy>
  <cp:revision>32</cp:revision>
  <dcterms:created xsi:type="dcterms:W3CDTF">2012-11-09T08:07:04Z</dcterms:created>
  <dcterms:modified xsi:type="dcterms:W3CDTF">2014-09-03T09:39:37Z</dcterms:modified>
</cp:coreProperties>
</file>