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4"/>
  </p:notesMasterIdLst>
  <p:handoutMasterIdLst>
    <p:handoutMasterId r:id="rId15"/>
  </p:handoutMasterIdLst>
  <p:sldIdLst>
    <p:sldId id="265" r:id="rId3"/>
    <p:sldId id="266" r:id="rId4"/>
    <p:sldId id="256" r:id="rId5"/>
    <p:sldId id="257" r:id="rId6"/>
    <p:sldId id="258" r:id="rId7"/>
    <p:sldId id="259" r:id="rId8"/>
    <p:sldId id="260" r:id="rId9"/>
    <p:sldId id="262" r:id="rId10"/>
    <p:sldId id="264" r:id="rId11"/>
    <p:sldId id="263" r:id="rId12"/>
    <p:sldId id="267" r:id="rId13"/>
  </p:sldIdLst>
  <p:sldSz cx="9144000" cy="6858000" type="screen4x3"/>
  <p:notesSz cx="7099300" cy="102346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8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7" Type="http://schemas.openxmlformats.org/officeDocument/2006/relationships/image" Target="../media/image22.wmf"/><Relationship Id="rId2" Type="http://schemas.openxmlformats.org/officeDocument/2006/relationships/image" Target="../media/image18.wmf"/><Relationship Id="rId1" Type="http://schemas.openxmlformats.org/officeDocument/2006/relationships/image" Target="../media/image8.wmf"/><Relationship Id="rId6" Type="http://schemas.openxmlformats.org/officeDocument/2006/relationships/image" Target="../media/image21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7C2DA3C8-E815-42C0-908C-B5DD97DEF405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C5E09D36-FD2D-4B9F-8B63-0BC5BDCFDDFC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8F17B4F5-B47C-4FFD-9781-7A5AACEC97FD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5D5F0F90-95BF-4580-BD7C-7B011315047B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cs-CZ" smtClean="0"/>
              <a:t>EU Peníze školám	                                       Inovace ve vzdělávání na naší škole ZŠ Studánka</a:t>
            </a: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cs-CZ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8BFCDC4-58CA-48CE-B6ED-EBA3B1A81A1E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cs-CZ"/>
          </a:p>
        </p:txBody>
      </p:sp>
      <p:sp>
        <p:nvSpPr>
          <p:cNvPr id="10" name="Obdélní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bdélník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Obdélník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Přímá spojovací čára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Přímá spojovací čára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Přímá spojovací čára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Přímá spojovací čára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Přímá spojovací čára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Obdélní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ipsa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ipsa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ipsa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1A48654-2415-4F1F-AC2A-AE097A1FDD6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FCDC4-58CA-48CE-B6ED-EBA3B1A81A1E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8654-2415-4F1F-AC2A-AE097A1FDD6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FCDC4-58CA-48CE-B6ED-EBA3B1A81A1E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8654-2415-4F1F-AC2A-AE097A1FDD6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FCDC4-58CA-48CE-B6ED-EBA3B1A81A1E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8654-2415-4F1F-AC2A-AE097A1FDD6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FCDC4-58CA-48CE-B6ED-EBA3B1A81A1E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8654-2415-4F1F-AC2A-AE097A1FDD6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FCDC4-58CA-48CE-B6ED-EBA3B1A81A1E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8654-2415-4F1F-AC2A-AE097A1FDD6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FCDC4-58CA-48CE-B6ED-EBA3B1A81A1E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8654-2415-4F1F-AC2A-AE097A1FDD6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FCDC4-58CA-48CE-B6ED-EBA3B1A81A1E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8654-2415-4F1F-AC2A-AE097A1FDD6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FCDC4-58CA-48CE-B6ED-EBA3B1A81A1E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8654-2415-4F1F-AC2A-AE097A1FDD6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FCDC4-58CA-48CE-B6ED-EBA3B1A81A1E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8654-2415-4F1F-AC2A-AE097A1FDD6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FCDC4-58CA-48CE-B6ED-EBA3B1A81A1E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8654-2415-4F1F-AC2A-AE097A1FDD6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8BFCDC4-58CA-48CE-B6ED-EBA3B1A81A1E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1A48654-2415-4F1F-AC2A-AE097A1FDD6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FCDC4-58CA-48CE-B6ED-EBA3B1A81A1E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8654-2415-4F1F-AC2A-AE097A1FDD6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FCDC4-58CA-48CE-B6ED-EBA3B1A81A1E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8654-2415-4F1F-AC2A-AE097A1FDD6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FCDC4-58CA-48CE-B6ED-EBA3B1A81A1E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8654-2415-4F1F-AC2A-AE097A1FDD6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8BFCDC4-58CA-48CE-B6ED-EBA3B1A81A1E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cs-CZ"/>
          </a:p>
        </p:txBody>
      </p:sp>
      <p:sp>
        <p:nvSpPr>
          <p:cNvPr id="9" name="Obdélní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élník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bdélník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Přímá spojovací čára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Přímá spojovací čára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Přímá spojovací čára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Přímá spojovací čára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Přímá spojovací čára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Obdélní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ipsa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ipsa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ipsa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Přímá spojovací čára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1A48654-2415-4F1F-AC2A-AE097A1FDD6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FCDC4-58CA-48CE-B6ED-EBA3B1A81A1E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8654-2415-4F1F-AC2A-AE097A1FDD6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FCDC4-58CA-48CE-B6ED-EBA3B1A81A1E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8654-2415-4F1F-AC2A-AE097A1FDD6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2" name="Zástupný symbol pro text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14" name="Zástupný symbol pro text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6" name="Zástupný symbol pro datum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8BFCDC4-58CA-48CE-B6ED-EBA3B1A81A1E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1A48654-2415-4F1F-AC2A-AE097A1FDD6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FCDC4-58CA-48CE-B6ED-EBA3B1A81A1E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8654-2415-4F1F-AC2A-AE097A1FDD6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římá spojovací čára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8" name="Přímá spojovací čára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Přímá spojovací čára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Zástupný symbol pro obsah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1" name="Zástupný symbol pro datum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8BFCDC4-58CA-48CE-B6ED-EBA3B1A81A1E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22" name="Zástupný symbol pro číslo snímku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1A48654-2415-4F1F-AC2A-AE097A1FDD6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3" name="Zástupný symbol pro zápatí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ipsa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10" name="Přímá spojovací čára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Obdélní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římá spojovací čára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Přímá spojovací čára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Přímá spojovací čára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Zástupný symbol pro datum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8BFCDC4-58CA-48CE-B6ED-EBA3B1A81A1E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1A48654-2415-4F1F-AC2A-AE097A1FDD6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1" name="Zástupný symbol pro zápatí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římá spojovací čára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8BFCDC4-58CA-48CE-B6ED-EBA3B1A81A1E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Obdélní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ipsa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1A48654-2415-4F1F-AC2A-AE097A1FDD6D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BFCDC4-58CA-48CE-B6ED-EBA3B1A81A1E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A48654-2415-4F1F-AC2A-AE097A1FDD6D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.bin"/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0.bin"/><Relationship Id="rId5" Type="http://schemas.openxmlformats.org/officeDocument/2006/relationships/oleObject" Target="../embeddings/oleObject19.bin"/><Relationship Id="rId4" Type="http://schemas.openxmlformats.org/officeDocument/2006/relationships/oleObject" Target="../embeddings/oleObject18.bin"/><Relationship Id="rId9" Type="http://schemas.openxmlformats.org/officeDocument/2006/relationships/oleObject" Target="../embeddings/oleObject23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Zástupný symbol pro zápatí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cs-CZ" dirty="0" smtClean="0"/>
              <a:t>Autorem materiálu a všech jeho částí, není-li uvedeno jinak, je Mgr. Darina Zelinková </a:t>
            </a:r>
          </a:p>
        </p:txBody>
      </p:sp>
      <p:sp>
        <p:nvSpPr>
          <p:cNvPr id="17412" name="Rectangle 6"/>
          <p:cNvSpPr>
            <a:spLocks noChangeArrowheads="1"/>
          </p:cNvSpPr>
          <p:nvPr/>
        </p:nvSpPr>
        <p:spPr bwMode="auto">
          <a:xfrm>
            <a:off x="0" y="669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/>
          </a:p>
        </p:txBody>
      </p:sp>
      <p:sp>
        <p:nvSpPr>
          <p:cNvPr id="17413" name="Rectangle 58"/>
          <p:cNvSpPr>
            <a:spLocks noChangeArrowheads="1"/>
          </p:cNvSpPr>
          <p:nvPr/>
        </p:nvSpPr>
        <p:spPr bwMode="auto">
          <a:xfrm>
            <a:off x="468313" y="3011488"/>
            <a:ext cx="84248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endParaRPr lang="cs-CZ" sz="1800"/>
          </a:p>
        </p:txBody>
      </p:sp>
      <p:sp>
        <p:nvSpPr>
          <p:cNvPr id="17414" name="Rectangle 59"/>
          <p:cNvSpPr>
            <a:spLocks noChangeArrowheads="1"/>
          </p:cNvSpPr>
          <p:nvPr/>
        </p:nvSpPr>
        <p:spPr bwMode="auto">
          <a:xfrm>
            <a:off x="0" y="3971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 sz="1800"/>
          </a:p>
        </p:txBody>
      </p:sp>
      <p:sp>
        <p:nvSpPr>
          <p:cNvPr id="17415" name="Rectangle 64"/>
          <p:cNvSpPr>
            <a:spLocks noChangeArrowheads="1"/>
          </p:cNvSpPr>
          <p:nvPr/>
        </p:nvSpPr>
        <p:spPr bwMode="auto">
          <a:xfrm>
            <a:off x="611188" y="1122363"/>
            <a:ext cx="691356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cs-CZ" sz="1400" b="1"/>
              <a:t>Tento materiál byl vytvořen v rámci projektu  Operačního programu Vzdělávání pro konkurenceschopnost.</a:t>
            </a:r>
          </a:p>
        </p:txBody>
      </p:sp>
      <p:graphicFrame>
        <p:nvGraphicFramePr>
          <p:cNvPr id="2165" name="Group 117"/>
          <p:cNvGraphicFramePr>
            <a:graphicFrameLocks noGrp="1"/>
          </p:cNvGraphicFramePr>
          <p:nvPr/>
        </p:nvGraphicFramePr>
        <p:xfrm>
          <a:off x="611188" y="1700213"/>
          <a:ext cx="6837362" cy="1280160"/>
        </p:xfrm>
        <a:graphic>
          <a:graphicData uri="http://schemas.openxmlformats.org/drawingml/2006/table">
            <a:tbl>
              <a:tblPr/>
              <a:tblGrid>
                <a:gridCol w="2243137"/>
                <a:gridCol w="4594225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Projekt MŠMT ČR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EU PENÍZE ŠKOLÁM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1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CZ.1.07/1.4.00/21.2883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Název projektu školy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Naše škola, ZŠ Pardubice, Benešovo náměstí 590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Klíčová aktivita</a:t>
                      </a:r>
                      <a:r>
                        <a:rPr kumimoji="0" 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  III/2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Inovace a zkvalitnění výuky prostřednictvím ICT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433" name="Rectangle 116"/>
          <p:cNvSpPr>
            <a:spLocks noChangeArrowheads="1"/>
          </p:cNvSpPr>
          <p:nvPr/>
        </p:nvSpPr>
        <p:spPr bwMode="auto">
          <a:xfrm>
            <a:off x="395288" y="3101975"/>
            <a:ext cx="8497887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cs-CZ" sz="1400" b="1" dirty="0"/>
              <a:t>Šablona č. III/2</a:t>
            </a:r>
          </a:p>
          <a:p>
            <a:pPr algn="ctr"/>
            <a:r>
              <a:rPr lang="cs-CZ" sz="1400" b="1" dirty="0"/>
              <a:t>Identifikátor: </a:t>
            </a:r>
            <a:r>
              <a:rPr lang="cs-CZ" sz="1400" b="1" dirty="0" smtClean="0"/>
              <a:t>VY_32_INOVACE_18_SADA5_KBS_9ROC_OPAKOVANI_OHMUV_ZAKON</a:t>
            </a:r>
            <a:endParaRPr lang="cs-CZ" sz="1400" dirty="0"/>
          </a:p>
          <a:p>
            <a:pPr algn="ctr"/>
            <a:endParaRPr lang="cs-CZ" sz="1400" b="1" dirty="0"/>
          </a:p>
          <a:p>
            <a:pPr algn="ctr"/>
            <a:r>
              <a:rPr lang="cs-CZ" sz="1400" b="1" dirty="0"/>
              <a:t>Vzdělávací oblast: Člověk a příroda</a:t>
            </a:r>
          </a:p>
          <a:p>
            <a:pPr algn="ctr"/>
            <a:r>
              <a:rPr lang="cs-CZ" sz="1400" b="1" dirty="0" smtClean="0"/>
              <a:t>Vzdělávací obor: </a:t>
            </a:r>
            <a:r>
              <a:rPr lang="cs-CZ" sz="1400" b="1" dirty="0"/>
              <a:t>Fyzika</a:t>
            </a:r>
          </a:p>
          <a:p>
            <a:pPr algn="ctr"/>
            <a:endParaRPr lang="cs-CZ" sz="1400" dirty="0"/>
          </a:p>
          <a:p>
            <a:endParaRPr lang="cs-CZ" sz="1400" b="1" dirty="0"/>
          </a:p>
          <a:p>
            <a:endParaRPr lang="cs-CZ" b="1" dirty="0"/>
          </a:p>
          <a:p>
            <a:endParaRPr lang="cs-CZ" b="1" dirty="0"/>
          </a:p>
          <a:p>
            <a:endParaRPr lang="cs-CZ" b="1" dirty="0"/>
          </a:p>
          <a:p>
            <a:endParaRPr lang="cs-CZ" b="1" dirty="0"/>
          </a:p>
          <a:p>
            <a:endParaRPr lang="cs-CZ" b="1" dirty="0"/>
          </a:p>
        </p:txBody>
      </p:sp>
      <p:pic>
        <p:nvPicPr>
          <p:cNvPr id="17434" name="obrázek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4300" y="188913"/>
            <a:ext cx="73342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Obrázek 10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664" y="4437112"/>
            <a:ext cx="6158467" cy="150982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Měřením jsme zjistili, že spotřebičem prochází proud 0,32 A při napětí 8,0 V. Jaký proud prochází spotřebičem, připojíme-li ho ke zdroji napětí 15 V? Jaké napětí je na svorkách spotřebiče, prochází-li jím proud 0,08 A?</a:t>
            </a:r>
          </a:p>
          <a:p>
            <a:pPr>
              <a:buNone/>
            </a:pPr>
            <a:r>
              <a:rPr lang="cs-CZ" dirty="0" smtClean="0"/>
              <a:t>	I = 0,32 A		U = 15 V		I = 0,08 A</a:t>
            </a:r>
          </a:p>
          <a:p>
            <a:pPr>
              <a:buNone/>
            </a:pPr>
            <a:r>
              <a:rPr lang="cs-CZ" dirty="0" smtClean="0"/>
              <a:t>	U = 8,0 V		R = 25 </a:t>
            </a:r>
            <a:r>
              <a:rPr lang="el-GR" dirty="0" smtClean="0"/>
              <a:t>Ω</a:t>
            </a:r>
            <a:r>
              <a:rPr lang="cs-CZ" dirty="0" smtClean="0"/>
              <a:t>		R = 25 </a:t>
            </a:r>
            <a:r>
              <a:rPr lang="el-GR" dirty="0" smtClean="0"/>
              <a:t>Ω</a:t>
            </a:r>
            <a:endParaRPr lang="cs-CZ" dirty="0" smtClean="0"/>
          </a:p>
          <a:p>
            <a:pPr>
              <a:buNone/>
            </a:pPr>
            <a:r>
              <a:rPr lang="cs-CZ" dirty="0" smtClean="0"/>
              <a:t>	R = ?		I = ?			U = ?</a:t>
            </a:r>
          </a:p>
          <a:p>
            <a:pPr>
              <a:buNone/>
            </a:pPr>
            <a:r>
              <a:rPr lang="cs-CZ" dirty="0" smtClean="0"/>
              <a:t>	-----------------	------------------	-----------------</a:t>
            </a:r>
            <a:endParaRPr lang="cs-CZ" dirty="0"/>
          </a:p>
        </p:txBody>
      </p:sp>
      <p:graphicFrame>
        <p:nvGraphicFramePr>
          <p:cNvPr id="20482" name="Object 2"/>
          <p:cNvGraphicFramePr>
            <a:graphicFrameLocks noChangeAspect="1"/>
          </p:cNvGraphicFramePr>
          <p:nvPr/>
        </p:nvGraphicFramePr>
        <p:xfrm>
          <a:off x="714348" y="5214950"/>
          <a:ext cx="857256" cy="759434"/>
        </p:xfrm>
        <a:graphic>
          <a:graphicData uri="http://schemas.openxmlformats.org/presentationml/2006/ole">
            <p:oleObj spid="_x0000_s20482" name="Rovnice" r:id="rId3" imgW="444240" imgH="393480" progId="Equation.3">
              <p:embed/>
            </p:oleObj>
          </a:graphicData>
        </a:graphic>
      </p:graphicFrame>
      <p:graphicFrame>
        <p:nvGraphicFramePr>
          <p:cNvPr id="20483" name="Object 3"/>
          <p:cNvGraphicFramePr>
            <a:graphicFrameLocks noChangeAspect="1"/>
          </p:cNvGraphicFramePr>
          <p:nvPr/>
        </p:nvGraphicFramePr>
        <p:xfrm>
          <a:off x="714348" y="5929330"/>
          <a:ext cx="1935163" cy="808037"/>
        </p:xfrm>
        <a:graphic>
          <a:graphicData uri="http://schemas.openxmlformats.org/presentationml/2006/ole">
            <p:oleObj spid="_x0000_s20483" name="Rovnice" r:id="rId4" imgW="1002960" imgH="419040" progId="Equation.3">
              <p:embed/>
            </p:oleObj>
          </a:graphicData>
        </a:graphic>
      </p:graphicFrame>
      <p:graphicFrame>
        <p:nvGraphicFramePr>
          <p:cNvPr id="20484" name="Zástupný symbol pro obsah 4"/>
          <p:cNvGraphicFramePr>
            <a:graphicFrameLocks noChangeAspect="1"/>
          </p:cNvGraphicFramePr>
          <p:nvPr/>
        </p:nvGraphicFramePr>
        <p:xfrm>
          <a:off x="3286116" y="5214950"/>
          <a:ext cx="836151" cy="785818"/>
        </p:xfrm>
        <a:graphic>
          <a:graphicData uri="http://schemas.openxmlformats.org/presentationml/2006/ole">
            <p:oleObj spid="_x0000_s20484" name="Rovnice" r:id="rId5" imgW="419040" imgH="393480" progId="Equation.3">
              <p:embed/>
            </p:oleObj>
          </a:graphicData>
        </a:graphic>
      </p:graphicFrame>
      <p:graphicFrame>
        <p:nvGraphicFramePr>
          <p:cNvPr id="20485" name="Zástupný symbol pro obsah 4"/>
          <p:cNvGraphicFramePr>
            <a:graphicFrameLocks noChangeAspect="1"/>
          </p:cNvGraphicFramePr>
          <p:nvPr/>
        </p:nvGraphicFramePr>
        <p:xfrm>
          <a:off x="3286116" y="5929330"/>
          <a:ext cx="1774825" cy="785812"/>
        </p:xfrm>
        <a:graphic>
          <a:graphicData uri="http://schemas.openxmlformats.org/presentationml/2006/ole">
            <p:oleObj spid="_x0000_s20485" name="Rovnice" r:id="rId6" imgW="888840" imgH="393480" progId="Equation.3">
              <p:embed/>
            </p:oleObj>
          </a:graphicData>
        </a:graphic>
      </p:graphicFrame>
      <p:graphicFrame>
        <p:nvGraphicFramePr>
          <p:cNvPr id="8" name="Objekt 7"/>
          <p:cNvGraphicFramePr>
            <a:graphicFrameLocks noChangeAspect="1"/>
          </p:cNvGraphicFramePr>
          <p:nvPr/>
        </p:nvGraphicFramePr>
        <p:xfrm>
          <a:off x="6000760" y="5286388"/>
          <a:ext cx="1148111" cy="357190"/>
        </p:xfrm>
        <a:graphic>
          <a:graphicData uri="http://schemas.openxmlformats.org/presentationml/2006/ole">
            <p:oleObj spid="_x0000_s20486" name="Rovnice" r:id="rId7" imgW="571320" imgH="177480" progId="Equation.3">
              <p:embed/>
            </p:oleObj>
          </a:graphicData>
        </a:graphic>
      </p:graphicFrame>
      <p:graphicFrame>
        <p:nvGraphicFramePr>
          <p:cNvPr id="20487" name="Object 7"/>
          <p:cNvGraphicFramePr>
            <a:graphicFrameLocks noChangeAspect="1"/>
          </p:cNvGraphicFramePr>
          <p:nvPr/>
        </p:nvGraphicFramePr>
        <p:xfrm>
          <a:off x="6000760" y="5786454"/>
          <a:ext cx="1606550" cy="407988"/>
        </p:xfrm>
        <a:graphic>
          <a:graphicData uri="http://schemas.openxmlformats.org/presentationml/2006/ole">
            <p:oleObj spid="_x0000_s20487" name="Rovnice" r:id="rId8" imgW="799920" imgH="203040" progId="Equation.3">
              <p:embed/>
            </p:oleObj>
          </a:graphicData>
        </a:graphic>
      </p:graphicFrame>
      <p:graphicFrame>
        <p:nvGraphicFramePr>
          <p:cNvPr id="20488" name="Object 8"/>
          <p:cNvGraphicFramePr>
            <a:graphicFrameLocks noChangeAspect="1"/>
          </p:cNvGraphicFramePr>
          <p:nvPr/>
        </p:nvGraphicFramePr>
        <p:xfrm>
          <a:off x="6000760" y="6286520"/>
          <a:ext cx="993775" cy="357187"/>
        </p:xfrm>
        <a:graphic>
          <a:graphicData uri="http://schemas.openxmlformats.org/presentationml/2006/ole">
            <p:oleObj spid="_x0000_s20488" name="Rovnice" r:id="rId9" imgW="495000" imgH="177480" progId="Equation.3">
              <p:embed/>
            </p:oleObj>
          </a:graphicData>
        </a:graphic>
      </p:graphicFrame>
      <p:sp>
        <p:nvSpPr>
          <p:cNvPr id="11" name="Obdélník 10"/>
          <p:cNvSpPr/>
          <p:nvPr/>
        </p:nvSpPr>
        <p:spPr>
          <a:xfrm rot="16200000">
            <a:off x="6231610" y="3055277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chemeClr val="tx1">
                    <a:tint val="75000"/>
                  </a:schemeClr>
                </a:solidFill>
              </a:rPr>
              <a:t>Autorem materiálu a všech jeho částí, není-li uvedeno jinak, je Mgr. </a:t>
            </a:r>
            <a:r>
              <a:rPr lang="cs-CZ" sz="1200" smtClean="0">
                <a:solidFill>
                  <a:schemeClr val="tx1">
                    <a:tint val="75000"/>
                  </a:schemeClr>
                </a:solidFill>
              </a:rPr>
              <a:t>Darina Zelinková </a:t>
            </a:r>
            <a:endParaRPr lang="cs-CZ" sz="1200" dirty="0" smtClean="0">
              <a:solidFill>
                <a:schemeClr val="tx1">
                  <a:tint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Zdroje a literatura: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BOHUNĚK, Jiří; </a:t>
            </a:r>
            <a:r>
              <a:rPr lang="cs-CZ" i="1" dirty="0" smtClean="0"/>
              <a:t>Sbírka úloh z fyziky pro žáky základních škol 3. díl. </a:t>
            </a:r>
            <a:r>
              <a:rPr lang="cs-CZ" dirty="0" smtClean="0"/>
              <a:t>1. </a:t>
            </a:r>
            <a:r>
              <a:rPr lang="cs-CZ" dirty="0" err="1" smtClean="0"/>
              <a:t>vyd</a:t>
            </a:r>
            <a:r>
              <a:rPr lang="cs-CZ" dirty="0" smtClean="0"/>
              <a:t>. Praha: </a:t>
            </a:r>
            <a:r>
              <a:rPr lang="cs-CZ" dirty="0" err="1" smtClean="0"/>
              <a:t>Prometheus</a:t>
            </a:r>
            <a:r>
              <a:rPr lang="cs-CZ" dirty="0" smtClean="0"/>
              <a:t>, 1994. ISBN 80-85849-04-6. 152 s.</a:t>
            </a:r>
          </a:p>
          <a:p>
            <a:pPr>
              <a:buNone/>
            </a:pPr>
            <a:endParaRPr lang="cs-CZ" dirty="0"/>
          </a:p>
        </p:txBody>
      </p:sp>
      <p:sp>
        <p:nvSpPr>
          <p:cNvPr id="4" name="Zástupný symbol pro zápatí 2"/>
          <p:cNvSpPr>
            <a:spLocks noGrp="1"/>
          </p:cNvSpPr>
          <p:nvPr>
            <p:ph type="ftr" sz="quarter" idx="4294967295"/>
          </p:nvPr>
        </p:nvSpPr>
        <p:spPr>
          <a:xfrm>
            <a:off x="3143240" y="6143644"/>
            <a:ext cx="2895600" cy="365125"/>
          </a:xfrm>
          <a:prstGeom prst="rect">
            <a:avLst/>
          </a:prstGeom>
          <a:noFill/>
        </p:spPr>
        <p:txBody>
          <a:bodyPr/>
          <a:lstStyle/>
          <a:p>
            <a:r>
              <a:rPr lang="cs-CZ" sz="1200" dirty="0" smtClean="0">
                <a:solidFill>
                  <a:schemeClr val="tx1">
                    <a:tint val="75000"/>
                  </a:schemeClr>
                </a:solidFill>
              </a:rPr>
              <a:t>Autorem materiálu a všech jeho částí, není-li uvedeno jinak, je Mgr. Darina Zelinková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530850"/>
          </a:xfrm>
        </p:spPr>
        <p:txBody>
          <a:bodyPr/>
          <a:lstStyle/>
          <a:p>
            <a:pPr algn="l" eaLnBrk="1" hangingPunct="1"/>
            <a:r>
              <a:rPr lang="cs-CZ" sz="1400" b="1" dirty="0" smtClean="0">
                <a:solidFill>
                  <a:schemeClr val="tx1"/>
                </a:solidFill>
              </a:rPr>
              <a:t>Název: Opakování – Ohmův zákon</a:t>
            </a:r>
            <a:br>
              <a:rPr lang="cs-CZ" sz="1400" b="1" dirty="0" smtClean="0">
                <a:solidFill>
                  <a:schemeClr val="tx1"/>
                </a:solidFill>
              </a:rPr>
            </a:br>
            <a:r>
              <a:rPr lang="cs-CZ" sz="1400" b="1" dirty="0" smtClean="0">
                <a:solidFill>
                  <a:schemeClr val="tx1"/>
                </a:solidFill>
              </a:rPr>
              <a:t>Datum</a:t>
            </a:r>
            <a:r>
              <a:rPr lang="cs-CZ" sz="1400" b="1" smtClean="0">
                <a:solidFill>
                  <a:schemeClr val="tx1"/>
                </a:solidFill>
              </a:rPr>
              <a:t>: 24.9.2012</a:t>
            </a:r>
            <a:r>
              <a:rPr lang="cs-CZ" sz="1400" dirty="0" smtClean="0">
                <a:solidFill>
                  <a:schemeClr val="tx1"/>
                </a:solidFill>
              </a:rPr>
              <a:t/>
            </a:r>
            <a:br>
              <a:rPr lang="cs-CZ" sz="1400" dirty="0" smtClean="0">
                <a:solidFill>
                  <a:schemeClr val="tx1"/>
                </a:solidFill>
              </a:rPr>
            </a:br>
            <a:r>
              <a:rPr lang="cs-CZ" sz="1400" b="1" dirty="0" smtClean="0">
                <a:solidFill>
                  <a:schemeClr val="tx1"/>
                </a:solidFill>
              </a:rPr>
              <a:t>Autor: Mgr. Darina Zelinková</a:t>
            </a:r>
            <a:r>
              <a:rPr lang="cs-CZ" sz="1400" dirty="0" smtClean="0">
                <a:solidFill>
                  <a:schemeClr val="tx1"/>
                </a:solidFill>
              </a:rPr>
              <a:t/>
            </a:r>
            <a:br>
              <a:rPr lang="cs-CZ" sz="1400" dirty="0" smtClean="0">
                <a:solidFill>
                  <a:schemeClr val="tx1"/>
                </a:solidFill>
              </a:rPr>
            </a:br>
            <a:r>
              <a:rPr lang="cs-CZ" sz="1400" b="1" dirty="0" smtClean="0">
                <a:solidFill>
                  <a:schemeClr val="tx1"/>
                </a:solidFill>
              </a:rPr>
              <a:t>Stručná anotace: Opakování tematického celku učiva z 8. ročníku.</a:t>
            </a:r>
            <a:br>
              <a:rPr lang="cs-CZ" sz="1400" b="1" dirty="0" smtClean="0">
                <a:solidFill>
                  <a:schemeClr val="tx1"/>
                </a:solidFill>
              </a:rPr>
            </a:br>
            <a:r>
              <a:rPr lang="cs-CZ" sz="1400" b="1" dirty="0" smtClean="0">
                <a:solidFill>
                  <a:schemeClr val="tx1"/>
                </a:solidFill>
              </a:rPr>
              <a:t>Metodické zhodnocení: Určeno pro žáky 9. ročníku. Žáci na začátku společně s učitelem určí správný tvar vzorce pro výpočet a poté samostatně řeší příklady. </a:t>
            </a:r>
            <a:r>
              <a:rPr lang="cs-CZ" sz="1400" b="1" dirty="0" smtClean="0"/>
              <a:t>Na závěr hodiny, případně po každém příkladu následuje společná kontrola.</a:t>
            </a:r>
            <a:r>
              <a:rPr lang="cs-CZ" sz="1400" b="1" dirty="0" smtClean="0">
                <a:solidFill>
                  <a:schemeClr val="tx1"/>
                </a:solidFill>
              </a:rPr>
              <a:t/>
            </a:r>
            <a:br>
              <a:rPr lang="cs-CZ" sz="1400" b="1" dirty="0" smtClean="0">
                <a:solidFill>
                  <a:schemeClr val="tx1"/>
                </a:solidFill>
              </a:rPr>
            </a:br>
            <a:endParaRPr lang="cs-CZ" sz="1400" b="1" dirty="0" smtClean="0">
              <a:solidFill>
                <a:schemeClr val="tx1"/>
              </a:solidFill>
            </a:endParaRPr>
          </a:p>
        </p:txBody>
      </p:sp>
      <p:sp>
        <p:nvSpPr>
          <p:cNvPr id="18434" name="Zástupný symbol pro zápatí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cs-CZ" dirty="0" smtClean="0"/>
              <a:t>Autorem materiálu a všech jeho částí, není-li uvedeno jinak, je Mgr. Darina Zelinková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Opakování – Ohmův zákon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Obdélník 3"/>
          <p:cNvSpPr/>
          <p:nvPr/>
        </p:nvSpPr>
        <p:spPr>
          <a:xfrm>
            <a:off x="2571736" y="6215082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chemeClr val="tx1">
                    <a:tint val="75000"/>
                  </a:schemeClr>
                </a:solidFill>
              </a:rPr>
              <a:t>Autorem materiálu a všech jeho částí, není-li uvedeno jinak, je Mgr. Darina Zelinková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Který ze vzorců vyjadřuje Ohmův zákon?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ChangeAspect="1"/>
          </p:cNvGraphicFramePr>
          <p:nvPr>
            <p:ph sz="quarter" idx="1"/>
          </p:nvPr>
        </p:nvGraphicFramePr>
        <p:xfrm>
          <a:off x="785786" y="1785926"/>
          <a:ext cx="1995488" cy="1874661"/>
        </p:xfrm>
        <a:graphic>
          <a:graphicData uri="http://schemas.openxmlformats.org/presentationml/2006/ole">
            <p:oleObj spid="_x0000_s1026" name="Rovnice" r:id="rId3" imgW="419040" imgH="393480" progId="Equation.3">
              <p:embed/>
            </p:oleObj>
          </a:graphicData>
        </a:graphic>
      </p:graphicFrame>
      <p:graphicFrame>
        <p:nvGraphicFramePr>
          <p:cNvPr id="1027" name="Zástupný symbol pro obsah 3"/>
          <p:cNvGraphicFramePr>
            <a:graphicFrameLocks noChangeAspect="1"/>
          </p:cNvGraphicFramePr>
          <p:nvPr/>
        </p:nvGraphicFramePr>
        <p:xfrm>
          <a:off x="5072066" y="1785926"/>
          <a:ext cx="1995487" cy="1874837"/>
        </p:xfrm>
        <a:graphic>
          <a:graphicData uri="http://schemas.openxmlformats.org/presentationml/2006/ole">
            <p:oleObj spid="_x0000_s1027" name="Rovnice" r:id="rId4" imgW="419040" imgH="393480" progId="Equation.3">
              <p:embed/>
            </p:oleObj>
          </a:graphicData>
        </a:graphic>
      </p:graphicFrame>
      <p:graphicFrame>
        <p:nvGraphicFramePr>
          <p:cNvPr id="1028" name="Zástupný symbol pro obsah 3"/>
          <p:cNvGraphicFramePr>
            <a:graphicFrameLocks noChangeAspect="1"/>
          </p:cNvGraphicFramePr>
          <p:nvPr/>
        </p:nvGraphicFramePr>
        <p:xfrm>
          <a:off x="2786050" y="4357694"/>
          <a:ext cx="2720975" cy="847725"/>
        </p:xfrm>
        <a:graphic>
          <a:graphicData uri="http://schemas.openxmlformats.org/presentationml/2006/ole">
            <p:oleObj spid="_x0000_s1028" name="Rovnice" r:id="rId5" imgW="571320" imgH="177480" progId="Equation.3">
              <p:embed/>
            </p:oleObj>
          </a:graphicData>
        </a:graphic>
      </p:graphicFrame>
      <p:sp>
        <p:nvSpPr>
          <p:cNvPr id="6" name="Obdélník 5"/>
          <p:cNvSpPr/>
          <p:nvPr/>
        </p:nvSpPr>
        <p:spPr>
          <a:xfrm>
            <a:off x="2571736" y="6215082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chemeClr val="tx1">
                    <a:tint val="75000"/>
                  </a:schemeClr>
                </a:solidFill>
              </a:rPr>
              <a:t>Autorem materiálu a všech jeho částí, není-li uvedeno jinak, je Mgr. Darina Zelinková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Pojmenuj veličiny a přiřaď k nim správné jednotky.</a:t>
            </a:r>
            <a:endParaRPr lang="cs-CZ" dirty="0"/>
          </a:p>
        </p:txBody>
      </p:sp>
      <p:graphicFrame>
        <p:nvGraphicFramePr>
          <p:cNvPr id="5" name="Zástupný symbol pro obsah 4"/>
          <p:cNvGraphicFramePr>
            <a:graphicFrameLocks noChangeAspect="1"/>
          </p:cNvGraphicFramePr>
          <p:nvPr>
            <p:ph sz="quarter" idx="1"/>
          </p:nvPr>
        </p:nvGraphicFramePr>
        <p:xfrm>
          <a:off x="2500299" y="2214554"/>
          <a:ext cx="2928958" cy="2751609"/>
        </p:xfrm>
        <a:graphic>
          <a:graphicData uri="http://schemas.openxmlformats.org/presentationml/2006/ole">
            <p:oleObj spid="_x0000_s2051" name="Rovnice" r:id="rId3" imgW="419040" imgH="393480" progId="Equation.3">
              <p:embed/>
            </p:oleObj>
          </a:graphicData>
        </a:graphic>
      </p:graphicFrame>
      <p:sp>
        <p:nvSpPr>
          <p:cNvPr id="4" name="Obdélník 3"/>
          <p:cNvSpPr/>
          <p:nvPr/>
        </p:nvSpPr>
        <p:spPr>
          <a:xfrm>
            <a:off x="2571736" y="6215082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chemeClr val="tx1">
                    <a:tint val="75000"/>
                  </a:schemeClr>
                </a:solidFill>
              </a:rPr>
              <a:t>Autorem materiálu a všech jeho částí, není-li uvedeno jinak, je Mgr. Darina Zelinková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Řeš úlohy: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Měřením bylo zjištěno, že rezistorem prochází proud 2,4 A při napětí 80 V mezi jeho svorkami. Urči elektrický odpor rezistoru.</a:t>
            </a:r>
          </a:p>
          <a:p>
            <a:pPr>
              <a:buNone/>
            </a:pPr>
            <a:r>
              <a:rPr lang="cs-CZ" dirty="0" smtClean="0"/>
              <a:t>	I = 2,4 A</a:t>
            </a:r>
          </a:p>
          <a:p>
            <a:pPr>
              <a:buNone/>
            </a:pPr>
            <a:r>
              <a:rPr lang="cs-CZ" dirty="0" smtClean="0"/>
              <a:t>	U = 80 V</a:t>
            </a:r>
          </a:p>
          <a:p>
            <a:pPr>
              <a:buNone/>
            </a:pPr>
            <a:r>
              <a:rPr lang="cs-CZ" dirty="0" smtClean="0"/>
              <a:t>	R = ?</a:t>
            </a:r>
          </a:p>
          <a:p>
            <a:pPr>
              <a:buNone/>
            </a:pPr>
            <a:r>
              <a:rPr lang="cs-CZ" dirty="0" smtClean="0"/>
              <a:t>	 ----------------</a:t>
            </a:r>
            <a:endParaRPr lang="cs-CZ" dirty="0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/>
        </p:nvGraphicFramePr>
        <p:xfrm>
          <a:off x="3929058" y="3000372"/>
          <a:ext cx="1293820" cy="1145955"/>
        </p:xfrm>
        <a:graphic>
          <a:graphicData uri="http://schemas.openxmlformats.org/presentationml/2006/ole">
            <p:oleObj spid="_x0000_s16386" name="Rovnice" r:id="rId3" imgW="444240" imgH="393480" progId="Equation.3">
              <p:embed/>
            </p:oleObj>
          </a:graphicData>
        </a:graphic>
      </p:graphicFrame>
      <p:graphicFrame>
        <p:nvGraphicFramePr>
          <p:cNvPr id="16387" name="Object 3"/>
          <p:cNvGraphicFramePr>
            <a:graphicFrameLocks noChangeAspect="1"/>
          </p:cNvGraphicFramePr>
          <p:nvPr/>
        </p:nvGraphicFramePr>
        <p:xfrm>
          <a:off x="3929058" y="4143380"/>
          <a:ext cx="1516062" cy="1220788"/>
        </p:xfrm>
        <a:graphic>
          <a:graphicData uri="http://schemas.openxmlformats.org/presentationml/2006/ole">
            <p:oleObj spid="_x0000_s16387" name="Rovnice" r:id="rId4" imgW="520560" imgH="419040" progId="Equation.3">
              <p:embed/>
            </p:oleObj>
          </a:graphicData>
        </a:graphic>
      </p:graphicFrame>
      <p:graphicFrame>
        <p:nvGraphicFramePr>
          <p:cNvPr id="16388" name="Object 4"/>
          <p:cNvGraphicFramePr>
            <a:graphicFrameLocks noChangeAspect="1"/>
          </p:cNvGraphicFramePr>
          <p:nvPr/>
        </p:nvGraphicFramePr>
        <p:xfrm>
          <a:off x="3929058" y="5572140"/>
          <a:ext cx="1627187" cy="517525"/>
        </p:xfrm>
        <a:graphic>
          <a:graphicData uri="http://schemas.openxmlformats.org/presentationml/2006/ole">
            <p:oleObj spid="_x0000_s16388" name="Rovnice" r:id="rId5" imgW="558720" imgH="177480" progId="Equation.3">
              <p:embed/>
            </p:oleObj>
          </a:graphicData>
        </a:graphic>
      </p:graphicFrame>
      <p:sp>
        <p:nvSpPr>
          <p:cNvPr id="7" name="Obdélník 6"/>
          <p:cNvSpPr/>
          <p:nvPr/>
        </p:nvSpPr>
        <p:spPr>
          <a:xfrm>
            <a:off x="2571736" y="6215082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chemeClr val="tx1">
                    <a:tint val="75000"/>
                  </a:schemeClr>
                </a:solidFill>
              </a:rPr>
              <a:t>Autorem materiálu a všech jeho částí, není-li uvedeno jinak, je Mgr. Darina Zelinková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Mezi svorkami rezistoru bylo naměřeno napětí 12 V, jaký proud prochází rezistorem, jestliže je jeho odpor 1,2 k</a:t>
            </a:r>
            <a:r>
              <a:rPr lang="el-GR" dirty="0" smtClean="0"/>
              <a:t>Ω</a:t>
            </a:r>
            <a:r>
              <a:rPr lang="cs-CZ" dirty="0" smtClean="0"/>
              <a:t>?</a:t>
            </a:r>
          </a:p>
          <a:p>
            <a:pPr>
              <a:buNone/>
            </a:pPr>
            <a:r>
              <a:rPr lang="cs-CZ" dirty="0" smtClean="0"/>
              <a:t>	U = 12 V</a:t>
            </a:r>
          </a:p>
          <a:p>
            <a:pPr>
              <a:buNone/>
            </a:pPr>
            <a:r>
              <a:rPr lang="cs-CZ" dirty="0" smtClean="0"/>
              <a:t>	R = 1,2 k</a:t>
            </a:r>
            <a:r>
              <a:rPr lang="el-GR" dirty="0" smtClean="0"/>
              <a:t>Ω</a:t>
            </a:r>
            <a:endParaRPr lang="cs-CZ" dirty="0" smtClean="0"/>
          </a:p>
          <a:p>
            <a:pPr>
              <a:buNone/>
            </a:pPr>
            <a:r>
              <a:rPr lang="cs-CZ" dirty="0" smtClean="0"/>
              <a:t>	I = ?</a:t>
            </a:r>
          </a:p>
          <a:p>
            <a:pPr>
              <a:buNone/>
            </a:pPr>
            <a:r>
              <a:rPr lang="cs-CZ" dirty="0" smtClean="0"/>
              <a:t>	----------------</a:t>
            </a:r>
          </a:p>
        </p:txBody>
      </p:sp>
      <p:graphicFrame>
        <p:nvGraphicFramePr>
          <p:cNvPr id="17410" name="Zástupný symbol pro obsah 4"/>
          <p:cNvGraphicFramePr>
            <a:graphicFrameLocks noChangeAspect="1"/>
          </p:cNvGraphicFramePr>
          <p:nvPr/>
        </p:nvGraphicFramePr>
        <p:xfrm>
          <a:off x="4071934" y="2714620"/>
          <a:ext cx="1292934" cy="1214446"/>
        </p:xfrm>
        <a:graphic>
          <a:graphicData uri="http://schemas.openxmlformats.org/presentationml/2006/ole">
            <p:oleObj spid="_x0000_s17410" name="Rovnice" r:id="rId3" imgW="419040" imgH="393480" progId="Equation.3">
              <p:embed/>
            </p:oleObj>
          </a:graphicData>
        </a:graphic>
      </p:graphicFrame>
      <p:graphicFrame>
        <p:nvGraphicFramePr>
          <p:cNvPr id="17411" name="Zástupný symbol pro obsah 4"/>
          <p:cNvGraphicFramePr>
            <a:graphicFrameLocks noChangeAspect="1"/>
          </p:cNvGraphicFramePr>
          <p:nvPr/>
        </p:nvGraphicFramePr>
        <p:xfrm>
          <a:off x="4071934" y="3929066"/>
          <a:ext cx="1801812" cy="1214437"/>
        </p:xfrm>
        <a:graphic>
          <a:graphicData uri="http://schemas.openxmlformats.org/presentationml/2006/ole">
            <p:oleObj spid="_x0000_s17411" name="Rovnice" r:id="rId4" imgW="583920" imgH="393480" progId="Equation.3">
              <p:embed/>
            </p:oleObj>
          </a:graphicData>
        </a:graphic>
      </p:graphicFrame>
      <p:graphicFrame>
        <p:nvGraphicFramePr>
          <p:cNvPr id="17412" name="Zástupný symbol pro obsah 4"/>
          <p:cNvGraphicFramePr>
            <a:graphicFrameLocks noChangeAspect="1"/>
          </p:cNvGraphicFramePr>
          <p:nvPr/>
        </p:nvGraphicFramePr>
        <p:xfrm>
          <a:off x="4071934" y="5286388"/>
          <a:ext cx="1919288" cy="627062"/>
        </p:xfrm>
        <a:graphic>
          <a:graphicData uri="http://schemas.openxmlformats.org/presentationml/2006/ole">
            <p:oleObj spid="_x0000_s17412" name="Rovnice" r:id="rId5" imgW="622080" imgH="203040" progId="Equation.3">
              <p:embed/>
            </p:oleObj>
          </a:graphicData>
        </a:graphic>
      </p:graphicFrame>
      <p:sp>
        <p:nvSpPr>
          <p:cNvPr id="7" name="Obdélník 6"/>
          <p:cNvSpPr/>
          <p:nvPr/>
        </p:nvSpPr>
        <p:spPr>
          <a:xfrm>
            <a:off x="2571736" y="6215082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chemeClr val="tx1">
                    <a:tint val="75000"/>
                  </a:schemeClr>
                </a:solidFill>
              </a:rPr>
              <a:t>Autorem materiálu a všech jeho částí, není-li uvedeno jinak, je Mgr. Darina Zelinková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Urči odpor rezistoru, kterým při napětí 18 V prochází proud 15 </a:t>
            </a:r>
            <a:r>
              <a:rPr lang="cs-CZ" dirty="0" err="1" smtClean="0"/>
              <a:t>mA</a:t>
            </a:r>
            <a:r>
              <a:rPr lang="cs-CZ" dirty="0" smtClean="0"/>
              <a:t>.</a:t>
            </a:r>
          </a:p>
          <a:p>
            <a:pPr>
              <a:buNone/>
            </a:pPr>
            <a:r>
              <a:rPr lang="cs-CZ" dirty="0" smtClean="0"/>
              <a:t>	U = 18 V</a:t>
            </a:r>
          </a:p>
          <a:p>
            <a:pPr>
              <a:buNone/>
            </a:pPr>
            <a:r>
              <a:rPr lang="cs-CZ" dirty="0" smtClean="0"/>
              <a:t>	I = 15 </a:t>
            </a:r>
            <a:r>
              <a:rPr lang="cs-CZ" dirty="0" err="1" smtClean="0"/>
              <a:t>mA</a:t>
            </a:r>
            <a:r>
              <a:rPr lang="cs-CZ" dirty="0" smtClean="0"/>
              <a:t> = 0,015 A</a:t>
            </a:r>
          </a:p>
          <a:p>
            <a:pPr>
              <a:buNone/>
            </a:pPr>
            <a:r>
              <a:rPr lang="cs-CZ" dirty="0" smtClean="0"/>
              <a:t>	R = ?</a:t>
            </a:r>
          </a:p>
          <a:p>
            <a:pPr>
              <a:buNone/>
            </a:pPr>
            <a:r>
              <a:rPr lang="cs-CZ" dirty="0" smtClean="0"/>
              <a:t>	 --------------------------</a:t>
            </a:r>
            <a:endParaRPr lang="cs-CZ" dirty="0"/>
          </a:p>
        </p:txBody>
      </p:sp>
      <p:graphicFrame>
        <p:nvGraphicFramePr>
          <p:cNvPr id="18434" name="Object 2"/>
          <p:cNvGraphicFramePr>
            <a:graphicFrameLocks noChangeAspect="1"/>
          </p:cNvGraphicFramePr>
          <p:nvPr/>
        </p:nvGraphicFramePr>
        <p:xfrm>
          <a:off x="4572000" y="2571744"/>
          <a:ext cx="1293812" cy="1146175"/>
        </p:xfrm>
        <a:graphic>
          <a:graphicData uri="http://schemas.openxmlformats.org/presentationml/2006/ole">
            <p:oleObj spid="_x0000_s18434" name="Rovnice" r:id="rId3" imgW="444240" imgH="393480" progId="Equation.3">
              <p:embed/>
            </p:oleObj>
          </a:graphicData>
        </a:graphic>
      </p:graphicFrame>
      <p:graphicFrame>
        <p:nvGraphicFramePr>
          <p:cNvPr id="18435" name="Object 3"/>
          <p:cNvGraphicFramePr>
            <a:graphicFrameLocks noChangeAspect="1"/>
          </p:cNvGraphicFramePr>
          <p:nvPr/>
        </p:nvGraphicFramePr>
        <p:xfrm>
          <a:off x="4500562" y="3786190"/>
          <a:ext cx="1922463" cy="1220787"/>
        </p:xfrm>
        <a:graphic>
          <a:graphicData uri="http://schemas.openxmlformats.org/presentationml/2006/ole">
            <p:oleObj spid="_x0000_s18435" name="Rovnice" r:id="rId4" imgW="660240" imgH="419040" progId="Equation.3">
              <p:embed/>
            </p:oleObj>
          </a:graphicData>
        </a:graphic>
      </p:graphicFrame>
      <p:graphicFrame>
        <p:nvGraphicFramePr>
          <p:cNvPr id="18436" name="Object 4"/>
          <p:cNvGraphicFramePr>
            <a:graphicFrameLocks noChangeAspect="1"/>
          </p:cNvGraphicFramePr>
          <p:nvPr/>
        </p:nvGraphicFramePr>
        <p:xfrm>
          <a:off x="4500562" y="5143512"/>
          <a:ext cx="2071688" cy="517525"/>
        </p:xfrm>
        <a:graphic>
          <a:graphicData uri="http://schemas.openxmlformats.org/presentationml/2006/ole">
            <p:oleObj spid="_x0000_s18436" name="Rovnice" r:id="rId5" imgW="711000" imgH="177480" progId="Equation.3">
              <p:embed/>
            </p:oleObj>
          </a:graphicData>
        </a:graphic>
      </p:graphicFrame>
      <p:sp>
        <p:nvSpPr>
          <p:cNvPr id="7" name="Obdélník 6"/>
          <p:cNvSpPr/>
          <p:nvPr/>
        </p:nvSpPr>
        <p:spPr>
          <a:xfrm>
            <a:off x="2571736" y="6215082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chemeClr val="tx1">
                    <a:tint val="75000"/>
                  </a:schemeClr>
                </a:solidFill>
              </a:rPr>
              <a:t>Autorem materiálu a všech jeho částí, není-li uvedeno jinak, je Mgr. Darina Zelinková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Jaké napětí je na svorkách spotřebiče, kterým prochází proud 5 </a:t>
            </a:r>
            <a:r>
              <a:rPr lang="cs-CZ" dirty="0" err="1" smtClean="0"/>
              <a:t>mA</a:t>
            </a:r>
            <a:r>
              <a:rPr lang="cs-CZ" dirty="0" smtClean="0"/>
              <a:t>? Odpor spotřebiče je 1 k</a:t>
            </a:r>
            <a:r>
              <a:rPr lang="el-GR" dirty="0" smtClean="0"/>
              <a:t>Ω</a:t>
            </a:r>
            <a:r>
              <a:rPr lang="cs-CZ" dirty="0" smtClean="0"/>
              <a:t>.</a:t>
            </a:r>
          </a:p>
          <a:p>
            <a:pPr>
              <a:buNone/>
            </a:pPr>
            <a:r>
              <a:rPr lang="cs-CZ" dirty="0" smtClean="0"/>
              <a:t>	I = 5 </a:t>
            </a:r>
            <a:r>
              <a:rPr lang="cs-CZ" dirty="0" err="1" smtClean="0"/>
              <a:t>mA</a:t>
            </a:r>
            <a:r>
              <a:rPr lang="cs-CZ" dirty="0" smtClean="0"/>
              <a:t> = 0,005 A</a:t>
            </a:r>
          </a:p>
          <a:p>
            <a:pPr>
              <a:buNone/>
            </a:pPr>
            <a:r>
              <a:rPr lang="cs-CZ" dirty="0" smtClean="0"/>
              <a:t>	R = 1 k</a:t>
            </a:r>
            <a:r>
              <a:rPr lang="el-GR" dirty="0" smtClean="0"/>
              <a:t>Ω</a:t>
            </a:r>
            <a:r>
              <a:rPr lang="cs-CZ" dirty="0" smtClean="0"/>
              <a:t> = 1000 </a:t>
            </a:r>
            <a:r>
              <a:rPr lang="el-GR" dirty="0" smtClean="0"/>
              <a:t>Ω</a:t>
            </a:r>
            <a:endParaRPr lang="cs-CZ" dirty="0" smtClean="0"/>
          </a:p>
          <a:p>
            <a:pPr>
              <a:buNone/>
            </a:pPr>
            <a:r>
              <a:rPr lang="cs-CZ" dirty="0" smtClean="0"/>
              <a:t>	U = ?</a:t>
            </a:r>
          </a:p>
          <a:p>
            <a:pPr>
              <a:buNone/>
            </a:pPr>
            <a:r>
              <a:rPr lang="cs-CZ" dirty="0" smtClean="0"/>
              <a:t>	 --------------------------</a:t>
            </a:r>
            <a:endParaRPr lang="cs-CZ" dirty="0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/>
        </p:nvGraphicFramePr>
        <p:xfrm>
          <a:off x="857224" y="4286256"/>
          <a:ext cx="1663483" cy="517528"/>
        </p:xfrm>
        <a:graphic>
          <a:graphicData uri="http://schemas.openxmlformats.org/presentationml/2006/ole">
            <p:oleObj spid="_x0000_s19458" name="Rovnice" r:id="rId3" imgW="571320" imgH="177480" progId="Equation.3">
              <p:embed/>
            </p:oleObj>
          </a:graphicData>
        </a:graphic>
      </p:graphicFrame>
      <p:graphicFrame>
        <p:nvGraphicFramePr>
          <p:cNvPr id="19459" name="Object 3"/>
          <p:cNvGraphicFramePr>
            <a:graphicFrameLocks noChangeAspect="1"/>
          </p:cNvGraphicFramePr>
          <p:nvPr/>
        </p:nvGraphicFramePr>
        <p:xfrm>
          <a:off x="857224" y="4857760"/>
          <a:ext cx="2957513" cy="592137"/>
        </p:xfrm>
        <a:graphic>
          <a:graphicData uri="http://schemas.openxmlformats.org/presentationml/2006/ole">
            <p:oleObj spid="_x0000_s19459" name="Rovnice" r:id="rId4" imgW="1015920" imgH="203040" progId="Equation.3">
              <p:embed/>
            </p:oleObj>
          </a:graphicData>
        </a:graphic>
      </p:graphicFrame>
      <p:graphicFrame>
        <p:nvGraphicFramePr>
          <p:cNvPr id="19460" name="Object 4"/>
          <p:cNvGraphicFramePr>
            <a:graphicFrameLocks noChangeAspect="1"/>
          </p:cNvGraphicFramePr>
          <p:nvPr/>
        </p:nvGraphicFramePr>
        <p:xfrm>
          <a:off x="857224" y="5500702"/>
          <a:ext cx="1441450" cy="517525"/>
        </p:xfrm>
        <a:graphic>
          <a:graphicData uri="http://schemas.openxmlformats.org/presentationml/2006/ole">
            <p:oleObj spid="_x0000_s19460" name="Rovnice" r:id="rId5" imgW="495000" imgH="177480" progId="Equation.3">
              <p:embed/>
            </p:oleObj>
          </a:graphicData>
        </a:graphic>
      </p:graphicFrame>
      <p:sp>
        <p:nvSpPr>
          <p:cNvPr id="7" name="Obdélník 6"/>
          <p:cNvSpPr/>
          <p:nvPr/>
        </p:nvSpPr>
        <p:spPr>
          <a:xfrm>
            <a:off x="2571736" y="6215082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chemeClr val="tx1">
                    <a:tint val="75000"/>
                  </a:schemeClr>
                </a:solidFill>
              </a:rPr>
              <a:t>Autorem materiálu a všech jeho částí, není-li uvedeno jinak, je Mgr. Darina Zelinková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kýř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Arkýř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rkýř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81</TotalTime>
  <Words>416</Words>
  <Application>Microsoft Office PowerPoint</Application>
  <PresentationFormat>Předvádění na obrazovce (4:3)</PresentationFormat>
  <Paragraphs>63</Paragraphs>
  <Slides>11</Slides>
  <Notes>1</Notes>
  <HiddenSlides>0</HiddenSlides>
  <MMClips>0</MMClips>
  <ScaleCrop>false</ScaleCrop>
  <HeadingPairs>
    <vt:vector size="6" baseType="variant">
      <vt:variant>
        <vt:lpstr>Motiv</vt:lpstr>
      </vt:variant>
      <vt:variant>
        <vt:i4>2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4" baseType="lpstr">
      <vt:lpstr>Arkýř</vt:lpstr>
      <vt:lpstr>Motiv sady Office</vt:lpstr>
      <vt:lpstr>Rovnice</vt:lpstr>
      <vt:lpstr>Snímek 1</vt:lpstr>
      <vt:lpstr>Název: Opakování – Ohmův zákon Datum: 24.9.2012 Autor: Mgr. Darina Zelinková Stručná anotace: Opakování tematického celku učiva z 8. ročníku. Metodické zhodnocení: Určeno pro žáky 9. ročníku. Žáci na začátku společně s učitelem určí správný tvar vzorce pro výpočet a poté samostatně řeší příklady. Na závěr hodiny, případně po každém příkladu následuje společná kontrola. </vt:lpstr>
      <vt:lpstr>Opakování – Ohmův zákon</vt:lpstr>
      <vt:lpstr>Který ze vzorců vyjadřuje Ohmův zákon?</vt:lpstr>
      <vt:lpstr>Pojmenuj veličiny a přiřaď k nim správné jednotky.</vt:lpstr>
      <vt:lpstr>Řeš úlohy:</vt:lpstr>
      <vt:lpstr>Snímek 7</vt:lpstr>
      <vt:lpstr>Snímek 8</vt:lpstr>
      <vt:lpstr>Snímek 9</vt:lpstr>
      <vt:lpstr>Snímek 10</vt:lpstr>
      <vt:lpstr>Zdroje a literatura: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Opakování – Ohmův zákon</dc:title>
  <dc:creator>KubaskovaD</dc:creator>
  <cp:lastModifiedBy>cevorovaa</cp:lastModifiedBy>
  <cp:revision>16</cp:revision>
  <dcterms:created xsi:type="dcterms:W3CDTF">2012-09-21T06:25:47Z</dcterms:created>
  <dcterms:modified xsi:type="dcterms:W3CDTF">2014-09-03T09:38:23Z</dcterms:modified>
</cp:coreProperties>
</file>