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handoutMasterIdLst>
    <p:handoutMasterId r:id="rId18"/>
  </p:handoutMasterIdLst>
  <p:sldIdLst>
    <p:sldId id="267" r:id="rId3"/>
    <p:sldId id="268" r:id="rId4"/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9" r:id="rId16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9.wmf"/><Relationship Id="rId1" Type="http://schemas.openxmlformats.org/officeDocument/2006/relationships/image" Target="../media/image23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9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5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12" Type="http://schemas.openxmlformats.org/officeDocument/2006/relationships/image" Target="../media/image44.wmf"/><Relationship Id="rId2" Type="http://schemas.openxmlformats.org/officeDocument/2006/relationships/image" Target="../media/image34.wmf"/><Relationship Id="rId16" Type="http://schemas.openxmlformats.org/officeDocument/2006/relationships/image" Target="../media/image48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5" Type="http://schemas.openxmlformats.org/officeDocument/2006/relationships/image" Target="../media/image37.wmf"/><Relationship Id="rId15" Type="http://schemas.openxmlformats.org/officeDocument/2006/relationships/image" Target="../media/image47.wmf"/><Relationship Id="rId10" Type="http://schemas.openxmlformats.org/officeDocument/2006/relationships/image" Target="../media/image42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Relationship Id="rId14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1.wmf"/><Relationship Id="rId7" Type="http://schemas.openxmlformats.org/officeDocument/2006/relationships/image" Target="../media/image23.wmf"/><Relationship Id="rId12" Type="http://schemas.openxmlformats.org/officeDocument/2006/relationships/image" Target="../media/image58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11" Type="http://schemas.openxmlformats.org/officeDocument/2006/relationships/image" Target="../media/image57.wmf"/><Relationship Id="rId5" Type="http://schemas.openxmlformats.org/officeDocument/2006/relationships/image" Target="../media/image53.wmf"/><Relationship Id="rId10" Type="http://schemas.openxmlformats.org/officeDocument/2006/relationships/image" Target="../media/image27.wmf"/><Relationship Id="rId4" Type="http://schemas.openxmlformats.org/officeDocument/2006/relationships/image" Target="../media/image52.wmf"/><Relationship Id="rId9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D37C47F-933D-4448-8479-BC2EFB682FF2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CA95B54-09F5-4770-98D1-EEFA1462288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5716221-7F79-415F-B1CB-A17D612183B0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6572F06-9F04-45BC-BFCC-C4F08D60028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cs-CZ" smtClean="0"/>
              <a:t>EU Peníze školám	                                       Inovace ve vzdělávání na naší škole ZŠ Studánka</a:t>
            </a: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E0E95-56D8-4114-ABDD-0AA63404D1DF}" type="datetimeFigureOut">
              <a:rPr lang="cs-CZ" smtClean="0"/>
              <a:pPr/>
              <a:t>3.9.2014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5CEBC-29D6-4489-90A9-3E357A44469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oleObject" Target="../embeddings/oleObject42.bin"/><Relationship Id="rId18" Type="http://schemas.openxmlformats.org/officeDocument/2006/relationships/oleObject" Target="../embeddings/oleObject4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41.bin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5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44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Relationship Id="rId14" Type="http://schemas.openxmlformats.org/officeDocument/2006/relationships/oleObject" Target="../embeddings/oleObject4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oleObject" Target="../embeddings/oleObject58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2.bin"/><Relationship Id="rId12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1.bin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0.bin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4.bin"/><Relationship Id="rId14" Type="http://schemas.openxmlformats.org/officeDocument/2006/relationships/oleObject" Target="../embeddings/oleObject5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17413" name="Rectangle 58"/>
          <p:cNvSpPr>
            <a:spLocks noChangeArrowheads="1"/>
          </p:cNvSpPr>
          <p:nvPr/>
        </p:nvSpPr>
        <p:spPr bwMode="auto">
          <a:xfrm>
            <a:off x="468313" y="3011488"/>
            <a:ext cx="842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 sz="1800"/>
          </a:p>
        </p:txBody>
      </p:sp>
      <p:sp>
        <p:nvSpPr>
          <p:cNvPr id="17414" name="Rectangle 59"/>
          <p:cNvSpPr>
            <a:spLocks noChangeArrowheads="1"/>
          </p:cNvSpPr>
          <p:nvPr/>
        </p:nvSpPr>
        <p:spPr bwMode="auto">
          <a:xfrm>
            <a:off x="0" y="3971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 sz="1800"/>
          </a:p>
        </p:txBody>
      </p:sp>
      <p:sp>
        <p:nvSpPr>
          <p:cNvPr id="17415" name="Rectangle 64"/>
          <p:cNvSpPr>
            <a:spLocks noChangeArrowheads="1"/>
          </p:cNvSpPr>
          <p:nvPr/>
        </p:nvSpPr>
        <p:spPr bwMode="auto">
          <a:xfrm>
            <a:off x="611188" y="1122363"/>
            <a:ext cx="69135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/>
              <a:t>Tento materiál byl vytvořen v rámci projektu  Operačního programu Vzdělávání pro konkurenceschopnost.</a:t>
            </a:r>
          </a:p>
        </p:txBody>
      </p:sp>
      <p:graphicFrame>
        <p:nvGraphicFramePr>
          <p:cNvPr id="2165" name="Group 117"/>
          <p:cNvGraphicFramePr>
            <a:graphicFrameLocks noGrp="1"/>
          </p:cNvGraphicFramePr>
          <p:nvPr/>
        </p:nvGraphicFramePr>
        <p:xfrm>
          <a:off x="611188" y="1700213"/>
          <a:ext cx="6837362" cy="1371600"/>
        </p:xfrm>
        <a:graphic>
          <a:graphicData uri="http://schemas.openxmlformats.org/drawingml/2006/table">
            <a:tbl>
              <a:tblPr/>
              <a:tblGrid>
                <a:gridCol w="2243137"/>
                <a:gridCol w="45942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Projekt MŠMT ČR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EU PENÍZE ŠKOLÁM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CZ.1.07/1.4.00/21.2883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Název projektu školy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Naše škola, ZŠ Pardubice, Benešovo náměstí 590</a:t>
                      </a: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Klíčová aktivita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III/2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3" name="Rectangle 116"/>
          <p:cNvSpPr>
            <a:spLocks noChangeArrowheads="1"/>
          </p:cNvSpPr>
          <p:nvPr/>
        </p:nvSpPr>
        <p:spPr bwMode="auto">
          <a:xfrm>
            <a:off x="395288" y="3101975"/>
            <a:ext cx="8497887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1400" b="1" dirty="0"/>
              <a:t>Šablona č. III/2</a:t>
            </a:r>
          </a:p>
          <a:p>
            <a:pPr algn="ctr"/>
            <a:r>
              <a:rPr lang="cs-CZ" sz="1400" b="1" dirty="0"/>
              <a:t>Identifikátor: </a:t>
            </a:r>
            <a:r>
              <a:rPr lang="cs-CZ" sz="1400" b="1" dirty="0" smtClean="0"/>
              <a:t>VY_32_INOVACE_17_SADA5_KBS_9ROC_OPAKOVANI_PRACE_VYKON</a:t>
            </a:r>
            <a:endParaRPr lang="cs-CZ" sz="1400" dirty="0"/>
          </a:p>
          <a:p>
            <a:pPr algn="ctr"/>
            <a:endParaRPr lang="cs-CZ" sz="1400" b="1" dirty="0"/>
          </a:p>
          <a:p>
            <a:pPr algn="ctr"/>
            <a:r>
              <a:rPr lang="cs-CZ" sz="1400" b="1" dirty="0"/>
              <a:t>Vzdělávací oblast: Člověk a příroda</a:t>
            </a:r>
          </a:p>
          <a:p>
            <a:pPr algn="ctr"/>
            <a:r>
              <a:rPr lang="cs-CZ" sz="1400" b="1" dirty="0" smtClean="0"/>
              <a:t>Vzdělávací obor: </a:t>
            </a:r>
            <a:r>
              <a:rPr lang="cs-CZ" sz="1400" b="1" dirty="0"/>
              <a:t>Fyzika</a:t>
            </a:r>
          </a:p>
          <a:p>
            <a:pPr algn="ctr"/>
            <a:endParaRPr lang="cs-CZ" sz="1400" dirty="0"/>
          </a:p>
          <a:p>
            <a:endParaRPr lang="cs-CZ" sz="1400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</p:txBody>
      </p:sp>
      <p:pic>
        <p:nvPicPr>
          <p:cNvPr id="17434" name="obrázek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88913"/>
            <a:ext cx="733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ázek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653136"/>
            <a:ext cx="6158467" cy="15098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 úlohy: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Urči výkon dělníka, který zvedl pomocí kladky pytel cementu o hmotnosti 40 kg do výšky 2 m za 8 s.</a:t>
            </a:r>
          </a:p>
          <a:p>
            <a:pPr>
              <a:buNone/>
            </a:pPr>
            <a:r>
              <a:rPr lang="cs-CZ" dirty="0" smtClean="0"/>
              <a:t>	m = 40 kg</a:t>
            </a:r>
          </a:p>
          <a:p>
            <a:pPr>
              <a:buNone/>
            </a:pPr>
            <a:r>
              <a:rPr lang="cs-CZ" dirty="0" smtClean="0"/>
              <a:t>	s = 2 m</a:t>
            </a:r>
          </a:p>
          <a:p>
            <a:pPr>
              <a:buNone/>
            </a:pPr>
            <a:r>
              <a:rPr lang="cs-CZ" dirty="0" smtClean="0"/>
              <a:t>	t = 8 s</a:t>
            </a:r>
          </a:p>
          <a:p>
            <a:pPr>
              <a:buNone/>
            </a:pPr>
            <a:r>
              <a:rPr lang="cs-CZ" dirty="0" smtClean="0"/>
              <a:t>	P = ?</a:t>
            </a:r>
          </a:p>
          <a:p>
            <a:pPr>
              <a:buNone/>
            </a:pPr>
            <a:r>
              <a:rPr lang="cs-CZ" dirty="0" smtClean="0"/>
              <a:t>	--------------------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500430" y="4572008"/>
          <a:ext cx="1643074" cy="500066"/>
        </p:xfrm>
        <a:graphic>
          <a:graphicData uri="http://schemas.openxmlformats.org/presentationml/2006/ole">
            <p:oleObj spid="_x0000_s20482" name="Rovnice" r:id="rId3" imgW="583920" imgH="17748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642910" y="4572008"/>
          <a:ext cx="2357454" cy="622491"/>
        </p:xfrm>
        <a:graphic>
          <a:graphicData uri="http://schemas.openxmlformats.org/presentationml/2006/ole">
            <p:oleObj spid="_x0000_s20483" name="Rovnice" r:id="rId4" imgW="914400" imgH="241200" progId="Equation.3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617538" y="5214938"/>
          <a:ext cx="2454264" cy="598303"/>
        </p:xfrm>
        <a:graphic>
          <a:graphicData uri="http://schemas.openxmlformats.org/presentationml/2006/ole">
            <p:oleObj spid="_x0000_s20484" name="Rovnice" r:id="rId5" imgW="990360" imgH="241200" progId="Equation.3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3500430" y="5214950"/>
          <a:ext cx="2000250" cy="500062"/>
        </p:xfrm>
        <a:graphic>
          <a:graphicData uri="http://schemas.openxmlformats.org/presentationml/2006/ole">
            <p:oleObj spid="_x0000_s20485" name="Rovnice" r:id="rId6" imgW="711000" imgH="177480" progId="Equation.3">
              <p:embed/>
            </p:oleObj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3500430" y="5786454"/>
          <a:ext cx="1857375" cy="500063"/>
        </p:xfrm>
        <a:graphic>
          <a:graphicData uri="http://schemas.openxmlformats.org/presentationml/2006/ole">
            <p:oleObj spid="_x0000_s20486" name="Rovnice" r:id="rId7" imgW="660240" imgH="177480" progId="Equation.3">
              <p:embed/>
            </p:oleObj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6143636" y="4357694"/>
          <a:ext cx="1085856" cy="935042"/>
        </p:xfrm>
        <a:graphic>
          <a:graphicData uri="http://schemas.openxmlformats.org/presentationml/2006/ole">
            <p:oleObj spid="_x0000_s20487" name="Rovnice" r:id="rId8" imgW="457200" imgH="393480" progId="Equation.3">
              <p:embed/>
            </p:oleObj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6143636" y="5429264"/>
          <a:ext cx="2503487" cy="935038"/>
        </p:xfrm>
        <a:graphic>
          <a:graphicData uri="http://schemas.openxmlformats.org/presentationml/2006/ole">
            <p:oleObj spid="_x0000_s20488" name="Rovnice" r:id="rId9" imgW="1054080" imgH="393480" progId="Equation.3">
              <p:embed/>
            </p:oleObj>
          </a:graphicData>
        </a:graphic>
      </p:graphicFrame>
      <p:sp>
        <p:nvSpPr>
          <p:cNvPr id="11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492875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Elektromotor zvedal výtah o hmotnosti 420 kg rovnoměrným pohybem rychlostí 2,5 m/s. S jakým výkonem elektromotor pracoval?</a:t>
            </a:r>
          </a:p>
          <a:p>
            <a:pPr>
              <a:buNone/>
            </a:pPr>
            <a:r>
              <a:rPr lang="cs-CZ" dirty="0" smtClean="0"/>
              <a:t>	m = 420 kg</a:t>
            </a:r>
          </a:p>
          <a:p>
            <a:pPr>
              <a:buNone/>
            </a:pPr>
            <a:r>
              <a:rPr lang="cs-CZ" dirty="0" smtClean="0"/>
              <a:t>	v = 2,5 m/s</a:t>
            </a:r>
          </a:p>
          <a:p>
            <a:pPr>
              <a:buNone/>
            </a:pPr>
            <a:r>
              <a:rPr lang="cs-CZ" dirty="0" smtClean="0"/>
              <a:t>	P = ?</a:t>
            </a:r>
          </a:p>
          <a:p>
            <a:pPr>
              <a:buNone/>
            </a:pPr>
            <a:r>
              <a:rPr lang="cs-CZ" dirty="0" smtClean="0"/>
              <a:t>	---------------------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785786" y="4572008"/>
          <a:ext cx="2357437" cy="622300"/>
        </p:xfrm>
        <a:graphic>
          <a:graphicData uri="http://schemas.openxmlformats.org/presentationml/2006/ole">
            <p:oleObj spid="_x0000_s21506" name="Rovnice" r:id="rId3" imgW="914400" imgH="2412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785786" y="5143512"/>
          <a:ext cx="2749550" cy="622300"/>
        </p:xfrm>
        <a:graphic>
          <a:graphicData uri="http://schemas.openxmlformats.org/presentationml/2006/ole">
            <p:oleObj spid="_x0000_s21507" name="Rovnice" r:id="rId4" imgW="1066680" imgH="24120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4714876" y="4572008"/>
          <a:ext cx="1653278" cy="526043"/>
        </p:xfrm>
        <a:graphic>
          <a:graphicData uri="http://schemas.openxmlformats.org/presentationml/2006/ole">
            <p:oleObj spid="_x0000_s21508" name="Rovnice" r:id="rId5" imgW="558720" imgH="17748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4714876" y="5214950"/>
          <a:ext cx="2589713" cy="609617"/>
        </p:xfrm>
        <a:graphic>
          <a:graphicData uri="http://schemas.openxmlformats.org/presentationml/2006/ole">
            <p:oleObj spid="_x0000_s21509" name="Rovnice" r:id="rId6" imgW="863280" imgH="203040" progId="Equation.3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4714876" y="5857892"/>
          <a:ext cx="2398713" cy="533400"/>
        </p:xfrm>
        <a:graphic>
          <a:graphicData uri="http://schemas.openxmlformats.org/presentationml/2006/ole">
            <p:oleObj spid="_x0000_s21510" name="Rovnice" r:id="rId7" imgW="799920" imgH="177480" progId="Equation.3">
              <p:embed/>
            </p:oleObj>
          </a:graphicData>
        </a:graphic>
      </p:graphicFrame>
      <p:sp>
        <p:nvSpPr>
          <p:cNvPr id="9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2928926" y="6492875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Jirka o hmotnosti 65 kg vyleze na horolezeckou stěnu do výšky 4 m za 5 sekund. Marek, jehož hmotnost je 78 kg, zdolá 3 m stěny za 4 sekundy. Kdo z chlapců má větší výkon?</a:t>
            </a:r>
          </a:p>
          <a:p>
            <a:pPr>
              <a:buNone/>
            </a:pPr>
            <a:r>
              <a:rPr lang="cs-CZ" sz="2000" dirty="0" smtClean="0"/>
              <a:t>	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65 kg</a:t>
            </a:r>
          </a:p>
          <a:p>
            <a:pPr>
              <a:buNone/>
            </a:pPr>
            <a:r>
              <a:rPr lang="cs-CZ" sz="2000" dirty="0" smtClean="0"/>
              <a:t>	s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4 m</a:t>
            </a:r>
          </a:p>
          <a:p>
            <a:pPr>
              <a:buNone/>
            </a:pPr>
            <a:r>
              <a:rPr lang="cs-CZ" sz="2000" dirty="0" smtClean="0"/>
              <a:t>	t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5 s</a:t>
            </a:r>
          </a:p>
          <a:p>
            <a:pPr>
              <a:buNone/>
            </a:pPr>
            <a:r>
              <a:rPr lang="cs-CZ" sz="2000" dirty="0" smtClean="0"/>
              <a:t>	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78 kg</a:t>
            </a:r>
          </a:p>
          <a:p>
            <a:pPr>
              <a:buNone/>
            </a:pPr>
            <a:r>
              <a:rPr lang="cs-CZ" sz="2000" dirty="0" smtClean="0"/>
              <a:t>	s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3 m</a:t>
            </a:r>
          </a:p>
          <a:p>
            <a:pPr>
              <a:buNone/>
            </a:pPr>
            <a:r>
              <a:rPr lang="cs-CZ" sz="2000" dirty="0" smtClean="0"/>
              <a:t>	t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4 s</a:t>
            </a:r>
          </a:p>
          <a:p>
            <a:pPr>
              <a:buNone/>
            </a:pPr>
            <a:r>
              <a:rPr lang="cs-CZ" sz="2000" dirty="0" smtClean="0"/>
              <a:t>	P</a:t>
            </a:r>
            <a:r>
              <a:rPr lang="cs-CZ" sz="2000" baseline="-25000" dirty="0" smtClean="0"/>
              <a:t>1,2</a:t>
            </a:r>
            <a:r>
              <a:rPr lang="cs-CZ" sz="2000" dirty="0" smtClean="0"/>
              <a:t> = ?</a:t>
            </a:r>
          </a:p>
          <a:p>
            <a:pPr>
              <a:buNone/>
            </a:pPr>
            <a:r>
              <a:rPr lang="cs-CZ" sz="2000" dirty="0" smtClean="0"/>
              <a:t>	……………………..</a:t>
            </a:r>
            <a:endParaRPr lang="cs-CZ" sz="20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184525" y="3246439"/>
          <a:ext cx="1316037" cy="430502"/>
        </p:xfrm>
        <a:graphic>
          <a:graphicData uri="http://schemas.openxmlformats.org/presentationml/2006/ole">
            <p:oleObj spid="_x0000_s22530" name="Rovnice" r:id="rId3" imgW="660240" imgH="21564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214679" y="3786190"/>
          <a:ext cx="1285884" cy="405157"/>
        </p:xfrm>
        <a:graphic>
          <a:graphicData uri="http://schemas.openxmlformats.org/presentationml/2006/ole">
            <p:oleObj spid="_x0000_s22531" name="Rovnice" r:id="rId4" imgW="685800" imgH="21564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3214678" y="4286256"/>
          <a:ext cx="1285875" cy="404812"/>
        </p:xfrm>
        <a:graphic>
          <a:graphicData uri="http://schemas.openxmlformats.org/presentationml/2006/ole">
            <p:oleObj spid="_x0000_s22532" name="Rovnice" r:id="rId5" imgW="685800" imgH="215640" progId="Equation.3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000628" y="3286124"/>
          <a:ext cx="1310118" cy="428628"/>
        </p:xfrm>
        <a:graphic>
          <a:graphicData uri="http://schemas.openxmlformats.org/presentationml/2006/ole">
            <p:oleObj spid="_x0000_s22533" name="Rovnice" r:id="rId6" imgW="660240" imgH="215640" progId="Equation.3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5000628" y="3786190"/>
          <a:ext cx="1460500" cy="428625"/>
        </p:xfrm>
        <a:graphic>
          <a:graphicData uri="http://schemas.openxmlformats.org/presentationml/2006/ole">
            <p:oleObj spid="_x0000_s22534" name="Rovnice" r:id="rId7" imgW="736560" imgH="215640" progId="Equation.3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5000628" y="4286256"/>
          <a:ext cx="1509712" cy="428625"/>
        </p:xfrm>
        <a:graphic>
          <a:graphicData uri="http://schemas.openxmlformats.org/presentationml/2006/ole">
            <p:oleObj spid="_x0000_s22535" name="Rovnice" r:id="rId8" imgW="761760" imgH="215640" progId="Equation.3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6929454" y="3071810"/>
          <a:ext cx="973159" cy="848395"/>
        </p:xfrm>
        <a:graphic>
          <a:graphicData uri="http://schemas.openxmlformats.org/presentationml/2006/ole">
            <p:oleObj spid="_x0000_s22537" name="Rovnice" r:id="rId9" imgW="495000" imgH="431640" progId="Equation.3">
              <p:embed/>
            </p:oleObj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6848475" y="4000504"/>
          <a:ext cx="2295525" cy="773113"/>
        </p:xfrm>
        <a:graphic>
          <a:graphicData uri="http://schemas.openxmlformats.org/presentationml/2006/ole">
            <p:oleObj spid="_x0000_s22538" name="Rovnice" r:id="rId10" imgW="1168200" imgH="393480" progId="Equation.3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3189288" y="4929188"/>
          <a:ext cx="1366837" cy="430212"/>
        </p:xfrm>
        <a:graphic>
          <a:graphicData uri="http://schemas.openxmlformats.org/presentationml/2006/ole">
            <p:oleObj spid="_x0000_s22539" name="Rovnice" r:id="rId11" imgW="685800" imgH="215640" progId="Equation.3">
              <p:embed/>
            </p:oleObj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3190875" y="5429250"/>
          <a:ext cx="1333500" cy="404813"/>
        </p:xfrm>
        <a:graphic>
          <a:graphicData uri="http://schemas.openxmlformats.org/presentationml/2006/ole">
            <p:oleObj spid="_x0000_s22540" name="Rovnice" r:id="rId12" imgW="711000" imgH="215640" progId="Equation.3">
              <p:embed/>
            </p:oleObj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3203575" y="5857875"/>
          <a:ext cx="1309688" cy="404813"/>
        </p:xfrm>
        <a:graphic>
          <a:graphicData uri="http://schemas.openxmlformats.org/presentationml/2006/ole">
            <p:oleObj spid="_x0000_s22541" name="Rovnice" r:id="rId13" imgW="698400" imgH="215640" progId="Equation.3">
              <p:embed/>
            </p:oleObj>
          </a:graphicData>
        </a:graphic>
      </p:graphicFrame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4949825" y="4929188"/>
          <a:ext cx="1411288" cy="428625"/>
        </p:xfrm>
        <a:graphic>
          <a:graphicData uri="http://schemas.openxmlformats.org/presentationml/2006/ole">
            <p:oleObj spid="_x0000_s22542" name="Rovnice" r:id="rId14" imgW="711000" imgH="215640" progId="Equation.3">
              <p:embed/>
            </p:oleObj>
          </a:graphicData>
        </a:graphic>
      </p:graphicFrame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4929188" y="5429250"/>
          <a:ext cx="1460500" cy="428625"/>
        </p:xfrm>
        <a:graphic>
          <a:graphicData uri="http://schemas.openxmlformats.org/presentationml/2006/ole">
            <p:oleObj spid="_x0000_s22543" name="Rovnice" r:id="rId15" imgW="736560" imgH="215640" progId="Equation.3">
              <p:embed/>
            </p:oleObj>
          </a:graphicData>
        </a:graphic>
      </p:graphicFrame>
      <p:graphicFrame>
        <p:nvGraphicFramePr>
          <p:cNvPr id="22544" name="Object 16"/>
          <p:cNvGraphicFramePr>
            <a:graphicFrameLocks noChangeAspect="1"/>
          </p:cNvGraphicFramePr>
          <p:nvPr/>
        </p:nvGraphicFramePr>
        <p:xfrm>
          <a:off x="4916488" y="5857875"/>
          <a:ext cx="1535112" cy="428625"/>
        </p:xfrm>
        <a:graphic>
          <a:graphicData uri="http://schemas.openxmlformats.org/presentationml/2006/ole">
            <p:oleObj spid="_x0000_s22544" name="Rovnice" r:id="rId16" imgW="774360" imgH="215640" progId="Equation.3">
              <p:embed/>
            </p:oleObj>
          </a:graphicData>
        </a:graphic>
      </p:graphicFrame>
      <p:graphicFrame>
        <p:nvGraphicFramePr>
          <p:cNvPr id="22545" name="Object 17"/>
          <p:cNvGraphicFramePr>
            <a:graphicFrameLocks noChangeAspect="1"/>
          </p:cNvGraphicFramePr>
          <p:nvPr/>
        </p:nvGraphicFramePr>
        <p:xfrm>
          <a:off x="6821488" y="4786313"/>
          <a:ext cx="1047750" cy="847725"/>
        </p:xfrm>
        <a:graphic>
          <a:graphicData uri="http://schemas.openxmlformats.org/presentationml/2006/ole">
            <p:oleObj spid="_x0000_s22545" name="Rovnice" r:id="rId17" imgW="533160" imgH="431640" progId="Equation.3">
              <p:embed/>
            </p:oleObj>
          </a:graphicData>
        </a:graphic>
      </p:graphicFrame>
      <p:graphicFrame>
        <p:nvGraphicFramePr>
          <p:cNvPr id="22546" name="Object 18"/>
          <p:cNvGraphicFramePr>
            <a:graphicFrameLocks noChangeAspect="1"/>
          </p:cNvGraphicFramePr>
          <p:nvPr/>
        </p:nvGraphicFramePr>
        <p:xfrm>
          <a:off x="6835775" y="5643563"/>
          <a:ext cx="2320925" cy="773112"/>
        </p:xfrm>
        <a:graphic>
          <a:graphicData uri="http://schemas.openxmlformats.org/presentationml/2006/ole">
            <p:oleObj spid="_x0000_s22546" name="Rovnice" r:id="rId18" imgW="1180800" imgH="393480" progId="Equation.3">
              <p:embed/>
            </p:oleObj>
          </a:graphicData>
        </a:graphic>
      </p:graphicFrame>
      <p:sp>
        <p:nvSpPr>
          <p:cNvPr id="20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492875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Čerpadlo přečerpá vodu o objemu 14,4 m</a:t>
            </a:r>
            <a:r>
              <a:rPr lang="cs-CZ" baseline="30000" dirty="0" smtClean="0"/>
              <a:t>3</a:t>
            </a:r>
            <a:r>
              <a:rPr lang="cs-CZ" dirty="0" smtClean="0"/>
              <a:t> do výšky 10 m za 16 minut. Jaký je výkon čerpadla?</a:t>
            </a:r>
          </a:p>
          <a:p>
            <a:pPr>
              <a:buNone/>
            </a:pPr>
            <a:r>
              <a:rPr lang="cs-CZ" dirty="0" smtClean="0"/>
              <a:t>	V = 14,4 m</a:t>
            </a:r>
            <a:r>
              <a:rPr lang="cs-CZ" baseline="30000" dirty="0" smtClean="0"/>
              <a:t>3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	s = 10 m</a:t>
            </a:r>
          </a:p>
          <a:p>
            <a:pPr>
              <a:buNone/>
            </a:pPr>
            <a:r>
              <a:rPr lang="cs-CZ" dirty="0" smtClean="0"/>
              <a:t>	t = 16 min = 960 s</a:t>
            </a:r>
          </a:p>
          <a:p>
            <a:pPr>
              <a:buNone/>
            </a:pPr>
            <a:r>
              <a:rPr lang="cs-CZ" dirty="0" smtClean="0"/>
              <a:t>	P = ?</a:t>
            </a:r>
          </a:p>
          <a:p>
            <a:pPr>
              <a:buNone/>
            </a:pPr>
            <a:r>
              <a:rPr lang="cs-CZ" dirty="0" smtClean="0"/>
              <a:t>	……………………..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4143373" y="2571744"/>
          <a:ext cx="1285884" cy="447264"/>
        </p:xfrm>
        <a:graphic>
          <a:graphicData uri="http://schemas.openxmlformats.org/presentationml/2006/ole">
            <p:oleObj spid="_x0000_s23554" name="Rovnice" r:id="rId3" imgW="583920" imgH="20304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143372" y="3000372"/>
          <a:ext cx="2071702" cy="454333"/>
        </p:xfrm>
        <a:graphic>
          <a:graphicData uri="http://schemas.openxmlformats.org/presentationml/2006/ole">
            <p:oleObj spid="_x0000_s23555" name="Rovnice" r:id="rId4" imgW="927000" imgH="20304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143372" y="3429000"/>
          <a:ext cx="1785950" cy="433194"/>
        </p:xfrm>
        <a:graphic>
          <a:graphicData uri="http://schemas.openxmlformats.org/presentationml/2006/ole">
            <p:oleObj spid="_x0000_s23556" name="Rovnice" r:id="rId5" imgW="838080" imgH="203040" progId="Equation.3">
              <p:embed/>
            </p:oleObj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6786578" y="2571745"/>
          <a:ext cx="1214446" cy="413428"/>
        </p:xfrm>
        <a:graphic>
          <a:graphicData uri="http://schemas.openxmlformats.org/presentationml/2006/ole">
            <p:oleObj spid="_x0000_s23557" name="Rovnice" r:id="rId6" imgW="596880" imgH="20304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6786578" y="3000372"/>
          <a:ext cx="1857388" cy="372061"/>
        </p:xfrm>
        <a:graphic>
          <a:graphicData uri="http://schemas.openxmlformats.org/presentationml/2006/ole">
            <p:oleObj spid="_x0000_s23558" name="Rovnice" r:id="rId7" imgW="888840" imgH="177480" progId="Equation.3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6786578" y="3429000"/>
          <a:ext cx="1857388" cy="372061"/>
        </p:xfrm>
        <a:graphic>
          <a:graphicData uri="http://schemas.openxmlformats.org/presentationml/2006/ole">
            <p:oleObj spid="_x0000_s23559" name="Rovnice" r:id="rId8" imgW="888840" imgH="177480" progId="Equation.3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4071934" y="4071942"/>
          <a:ext cx="1357322" cy="413099"/>
        </p:xfrm>
        <a:graphic>
          <a:graphicData uri="http://schemas.openxmlformats.org/presentationml/2006/ole">
            <p:oleObj spid="_x0000_s23560" name="Rovnice" r:id="rId9" imgW="583920" imgH="177480" progId="Equation.3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4071934" y="4643446"/>
          <a:ext cx="2286016" cy="410969"/>
        </p:xfrm>
        <a:graphic>
          <a:graphicData uri="http://schemas.openxmlformats.org/presentationml/2006/ole">
            <p:oleObj spid="_x0000_s23561" name="Rovnice" r:id="rId10" imgW="990360" imgH="177480" progId="Equation.3">
              <p:embed/>
            </p:oleObj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4071934" y="5143512"/>
          <a:ext cx="2197100" cy="411163"/>
        </p:xfrm>
        <a:graphic>
          <a:graphicData uri="http://schemas.openxmlformats.org/presentationml/2006/ole">
            <p:oleObj spid="_x0000_s23562" name="Rovnice" r:id="rId11" imgW="952200" imgH="177480" progId="Equation.3">
              <p:embed/>
            </p:oleObj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6929454" y="3929066"/>
          <a:ext cx="1000132" cy="861224"/>
        </p:xfrm>
        <a:graphic>
          <a:graphicData uri="http://schemas.openxmlformats.org/presentationml/2006/ole">
            <p:oleObj spid="_x0000_s23563" name="Rovnice" r:id="rId12" imgW="457200" imgH="393480" progId="Equation.3">
              <p:embed/>
            </p:oleObj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6929454" y="4786322"/>
          <a:ext cx="1833562" cy="862012"/>
        </p:xfrm>
        <a:graphic>
          <a:graphicData uri="http://schemas.openxmlformats.org/presentationml/2006/ole">
            <p:oleObj spid="_x0000_s23564" name="Rovnice" r:id="rId13" imgW="838080" imgH="393480" progId="Equation.3">
              <p:embed/>
            </p:oleObj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6929454" y="5643578"/>
          <a:ext cx="1582737" cy="388937"/>
        </p:xfrm>
        <a:graphic>
          <a:graphicData uri="http://schemas.openxmlformats.org/presentationml/2006/ole">
            <p:oleObj spid="_x0000_s23565" name="Rovnice" r:id="rId14" imgW="723600" imgH="177480" progId="Equation.3">
              <p:embed/>
            </p:oleObj>
          </a:graphicData>
        </a:graphic>
      </p:graphicFrame>
      <p:sp>
        <p:nvSpPr>
          <p:cNvPr id="16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a literatura: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BOHUNĚK, Jiří; </a:t>
            </a:r>
            <a:r>
              <a:rPr lang="cs-CZ" i="1" dirty="0" smtClean="0"/>
              <a:t>Sbírka úloh z fyziky pro žáky základních škol 3. díl. </a:t>
            </a:r>
            <a:r>
              <a:rPr lang="cs-CZ" dirty="0" smtClean="0"/>
              <a:t>1. </a:t>
            </a:r>
            <a:r>
              <a:rPr lang="cs-CZ" dirty="0" err="1" smtClean="0"/>
              <a:t>vyd</a:t>
            </a:r>
            <a:r>
              <a:rPr lang="cs-CZ" dirty="0" smtClean="0"/>
              <a:t>. Praha: </a:t>
            </a:r>
            <a:r>
              <a:rPr lang="cs-CZ" dirty="0" err="1" smtClean="0"/>
              <a:t>Prometheus</a:t>
            </a:r>
            <a:r>
              <a:rPr lang="cs-CZ" dirty="0" smtClean="0"/>
              <a:t>, 1994. ISBN 80-85849-04-6. 152 s.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algn="l" eaLnBrk="1" hangingPunct="1"/>
            <a:r>
              <a:rPr lang="cs-CZ" sz="1400" b="1" dirty="0" smtClean="0">
                <a:solidFill>
                  <a:schemeClr val="tx1"/>
                </a:solidFill>
              </a:rPr>
              <a:t>Název: Opakování – Práce, výkon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Datum: 17.9.2012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Autor: Mgr. Darina Zelinková</a:t>
            </a:r>
            <a:r>
              <a:rPr lang="cs-CZ" sz="1400" dirty="0" smtClean="0">
                <a:solidFill>
                  <a:schemeClr val="tx1"/>
                </a:solidFill>
              </a:rPr>
              <a:t/>
            </a:r>
            <a:br>
              <a:rPr lang="cs-CZ" sz="1400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Stručná anotace: Opakování tematického celku učiva z 8. ročníku.</a:t>
            </a:r>
            <a:br>
              <a:rPr lang="cs-CZ" sz="1400" b="1" dirty="0" smtClean="0">
                <a:solidFill>
                  <a:schemeClr val="tx1"/>
                </a:solidFill>
              </a:rPr>
            </a:br>
            <a:r>
              <a:rPr lang="cs-CZ" sz="1400" b="1" dirty="0" smtClean="0">
                <a:solidFill>
                  <a:schemeClr val="tx1"/>
                </a:solidFill>
              </a:rPr>
              <a:t>Metodické zhodnocení: Určeno pro žáky 9. ročníku. Žáci na začátku společně s učitelem určí správný tvar vzorce pro výpočet a poté samostatně řeší příklady. </a:t>
            </a:r>
            <a:r>
              <a:rPr lang="cs-CZ" sz="1400" b="1" dirty="0" smtClean="0"/>
              <a:t>Na závěr hodiny, případně po každém příkladu následuje společná kontrola.</a:t>
            </a:r>
            <a:r>
              <a:rPr lang="cs-CZ" sz="1400" b="1" dirty="0" smtClean="0">
                <a:solidFill>
                  <a:schemeClr val="tx1"/>
                </a:solidFill>
              </a:rPr>
              <a:t/>
            </a:r>
            <a:br>
              <a:rPr lang="cs-CZ" sz="1400" b="1" dirty="0" smtClean="0">
                <a:solidFill>
                  <a:schemeClr val="tx1"/>
                </a:solidFill>
              </a:rPr>
            </a:br>
            <a:endParaRPr lang="cs-CZ" sz="1400" b="1" dirty="0" smtClean="0">
              <a:solidFill>
                <a:schemeClr val="tx1"/>
              </a:solidFill>
            </a:endParaRPr>
          </a:p>
        </p:txBody>
      </p:sp>
      <p:sp>
        <p:nvSpPr>
          <p:cNvPr id="18434" name="Zástupný symbol pro zápatí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cs-CZ" dirty="0" smtClean="0"/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Opakování – práce, výkon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r>
              <a:rPr lang="cs-CZ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Který ze vzorců pro výpočet práce je správný?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ChangeAspect="1"/>
          </p:cNvGraphicFramePr>
          <p:nvPr>
            <p:ph sz="quarter" idx="1"/>
          </p:nvPr>
        </p:nvGraphicFramePr>
        <p:xfrm>
          <a:off x="2500298" y="4643446"/>
          <a:ext cx="3571900" cy="1087383"/>
        </p:xfrm>
        <a:graphic>
          <a:graphicData uri="http://schemas.openxmlformats.org/presentationml/2006/ole">
            <p:oleObj spid="_x0000_s1026" name="Rovnice" r:id="rId3" imgW="583920" imgH="177480" progId="Equation.3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642910" y="1857364"/>
          <a:ext cx="2714644" cy="2274431"/>
        </p:xfrm>
        <a:graphic>
          <a:graphicData uri="http://schemas.openxmlformats.org/presentationml/2006/ole">
            <p:oleObj spid="_x0000_s1027" name="Rovnice" r:id="rId4" imgW="469800" imgH="39348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000628" y="1928802"/>
          <a:ext cx="2571769" cy="2154725"/>
        </p:xfrm>
        <a:graphic>
          <a:graphicData uri="http://schemas.openxmlformats.org/presentationml/2006/ole">
            <p:oleObj spid="_x0000_s1028" name="Rovnice" r:id="rId5" imgW="469800" imgH="393480" progId="Equation.3">
              <p:embed/>
            </p:oleObj>
          </a:graphicData>
        </a:graphic>
      </p:graphicFrame>
      <p:sp>
        <p:nvSpPr>
          <p:cNvPr id="7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 úlohy: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Kamila tlačila sáně stálou silou 40 N. Jakou práci vykonala, když je dotlačila do vzdálenosti 310 m?</a:t>
            </a:r>
          </a:p>
          <a:p>
            <a:pPr>
              <a:buNone/>
            </a:pPr>
            <a:r>
              <a:rPr lang="cs-CZ" dirty="0" smtClean="0"/>
              <a:t>	F = 40 N</a:t>
            </a:r>
          </a:p>
          <a:p>
            <a:pPr>
              <a:buNone/>
            </a:pPr>
            <a:r>
              <a:rPr lang="cs-CZ" dirty="0" smtClean="0"/>
              <a:t>	s = 310 m</a:t>
            </a:r>
          </a:p>
          <a:p>
            <a:pPr>
              <a:buNone/>
            </a:pPr>
            <a:r>
              <a:rPr lang="cs-CZ" dirty="0" smtClean="0"/>
              <a:t>	W = ?</a:t>
            </a:r>
          </a:p>
          <a:p>
            <a:pPr>
              <a:buNone/>
            </a:pPr>
            <a:r>
              <a:rPr lang="cs-CZ" dirty="0" smtClean="0"/>
              <a:t>	-----------------------</a:t>
            </a:r>
          </a:p>
          <a:p>
            <a:pPr>
              <a:buNone/>
            </a:pPr>
            <a:r>
              <a:rPr lang="cs-CZ" dirty="0" smtClean="0"/>
              <a:t>	W = F . s</a:t>
            </a:r>
          </a:p>
          <a:p>
            <a:pPr>
              <a:buNone/>
            </a:pPr>
            <a:r>
              <a:rPr lang="cs-CZ" dirty="0" smtClean="0"/>
              <a:t>	W = 40 . 310 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b="1" dirty="0" smtClean="0"/>
              <a:t>W = 12 400 J = 12,4 </a:t>
            </a:r>
            <a:r>
              <a:rPr lang="cs-CZ" b="1" dirty="0" err="1" smtClean="0"/>
              <a:t>kJ</a:t>
            </a:r>
            <a:endParaRPr lang="cs-CZ" b="1" dirty="0" smtClean="0"/>
          </a:p>
          <a:p>
            <a:pPr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Motor jeřábu zvedá náklad stálou silou 2 </a:t>
            </a:r>
            <a:r>
              <a:rPr lang="cs-CZ" dirty="0" err="1" smtClean="0"/>
              <a:t>kN</a:t>
            </a:r>
            <a:r>
              <a:rPr lang="cs-CZ" dirty="0" smtClean="0"/>
              <a:t>. Do jaké výšky náklad zvedne, jestliže při tom vykoná práci 16 </a:t>
            </a:r>
            <a:r>
              <a:rPr lang="cs-CZ" dirty="0" err="1" smtClean="0"/>
              <a:t>kJ</a:t>
            </a:r>
            <a:r>
              <a:rPr lang="cs-CZ" dirty="0" smtClean="0"/>
              <a:t>?</a:t>
            </a:r>
          </a:p>
          <a:p>
            <a:pPr>
              <a:buNone/>
            </a:pPr>
            <a:r>
              <a:rPr lang="cs-CZ" dirty="0" smtClean="0"/>
              <a:t>	F = 2 </a:t>
            </a:r>
            <a:r>
              <a:rPr lang="cs-CZ" dirty="0" err="1" smtClean="0"/>
              <a:t>kN</a:t>
            </a:r>
            <a:r>
              <a:rPr lang="cs-CZ" dirty="0" smtClean="0"/>
              <a:t> = 2 000 N</a:t>
            </a:r>
          </a:p>
          <a:p>
            <a:pPr>
              <a:buNone/>
            </a:pPr>
            <a:r>
              <a:rPr lang="cs-CZ" dirty="0" smtClean="0"/>
              <a:t>	W = 16 </a:t>
            </a:r>
            <a:r>
              <a:rPr lang="cs-CZ" dirty="0" err="1" smtClean="0"/>
              <a:t>kJ</a:t>
            </a:r>
            <a:r>
              <a:rPr lang="cs-CZ" dirty="0" smtClean="0"/>
              <a:t> = 16 000 J</a:t>
            </a:r>
          </a:p>
          <a:p>
            <a:pPr>
              <a:buNone/>
            </a:pPr>
            <a:r>
              <a:rPr lang="cs-CZ" dirty="0" smtClean="0"/>
              <a:t>	s = ?</a:t>
            </a:r>
          </a:p>
          <a:p>
            <a:pPr>
              <a:buNone/>
            </a:pPr>
            <a:r>
              <a:rPr lang="cs-CZ" dirty="0" smtClean="0"/>
              <a:t>	-------------------------------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785786" y="4572008"/>
          <a:ext cx="3000396" cy="1000132"/>
        </p:xfrm>
        <a:graphic>
          <a:graphicData uri="http://schemas.openxmlformats.org/presentationml/2006/ole">
            <p:oleObj spid="_x0000_s16385" name="Rovnice" r:id="rId3" imgW="1180800" imgH="393480" progId="Equation.3">
              <p:embed/>
            </p:oleObj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714612" y="5500702"/>
          <a:ext cx="2516187" cy="1000125"/>
        </p:xfrm>
        <a:graphic>
          <a:graphicData uri="http://schemas.openxmlformats.org/presentationml/2006/ole">
            <p:oleObj spid="_x0000_s16386" name="Rovnice" r:id="rId4" imgW="990360" imgH="393480" progId="Equation.3">
              <p:embed/>
            </p:oleObj>
          </a:graphicData>
        </a:graphic>
      </p:graphicFrame>
      <p:sp>
        <p:nvSpPr>
          <p:cNvPr id="6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5072066" y="6492875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Jakou práci vykonal vzpěrač na LOH v Londýně, když do výšky 2 m zdvihl činku o hmotnosti 418 kg?</a:t>
            </a:r>
          </a:p>
          <a:p>
            <a:pPr>
              <a:buNone/>
            </a:pPr>
            <a:r>
              <a:rPr lang="cs-CZ" dirty="0" smtClean="0"/>
              <a:t>	s = 2 m</a:t>
            </a:r>
          </a:p>
          <a:p>
            <a:pPr>
              <a:buNone/>
            </a:pPr>
            <a:r>
              <a:rPr lang="cs-CZ" dirty="0" smtClean="0"/>
              <a:t>	m = 418 kg</a:t>
            </a:r>
          </a:p>
          <a:p>
            <a:pPr>
              <a:buNone/>
            </a:pPr>
            <a:r>
              <a:rPr lang="cs-CZ" dirty="0" smtClean="0"/>
              <a:t>	W = ?</a:t>
            </a:r>
          </a:p>
          <a:p>
            <a:pPr>
              <a:buNone/>
            </a:pPr>
            <a:r>
              <a:rPr lang="cs-CZ" dirty="0" smtClean="0"/>
              <a:t>	--------------------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714348" y="4286256"/>
          <a:ext cx="2428892" cy="640958"/>
        </p:xfrm>
        <a:graphic>
          <a:graphicData uri="http://schemas.openxmlformats.org/presentationml/2006/ole">
            <p:oleObj spid="_x0000_s15361" name="Rovnice" r:id="rId3" imgW="914400" imgH="241200" progId="Equation.3">
              <p:embed/>
            </p:oleObj>
          </a:graphicData>
        </a:graphic>
      </p:graphicFrame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714348" y="4929198"/>
          <a:ext cx="2857520" cy="646127"/>
        </p:xfrm>
        <a:graphic>
          <a:graphicData uri="http://schemas.openxmlformats.org/presentationml/2006/ole">
            <p:oleObj spid="_x0000_s15362" name="Rovnice" r:id="rId4" imgW="1066680" imgH="241200" progId="Equation.3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714348" y="5572140"/>
          <a:ext cx="2857520" cy="646127"/>
        </p:xfrm>
        <a:graphic>
          <a:graphicData uri="http://schemas.openxmlformats.org/presentationml/2006/ole">
            <p:oleObj spid="_x0000_s15363" name="Rovnice" r:id="rId5" imgW="1066680" imgH="241200" progId="Equation.3">
              <p:embed/>
            </p:oleObj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5000628" y="4357694"/>
          <a:ext cx="1552575" cy="471487"/>
        </p:xfrm>
        <a:graphic>
          <a:graphicData uri="http://schemas.openxmlformats.org/presentationml/2006/ole">
            <p:oleObj spid="_x0000_s15364" name="Rovnice" r:id="rId6" imgW="583920" imgH="177480" progId="Equation.3">
              <p:embed/>
            </p:oleObj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5000628" y="5000636"/>
          <a:ext cx="2092325" cy="471487"/>
        </p:xfrm>
        <a:graphic>
          <a:graphicData uri="http://schemas.openxmlformats.org/presentationml/2006/ole">
            <p:oleObj spid="_x0000_s15365" name="Rovnice" r:id="rId7" imgW="787320" imgH="177480" progId="Equation.3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000628" y="5643578"/>
          <a:ext cx="1957387" cy="471487"/>
        </p:xfrm>
        <a:graphic>
          <a:graphicData uri="http://schemas.openxmlformats.org/presentationml/2006/ole">
            <p:oleObj spid="_x0000_s15366" name="Rovnice" r:id="rId8" imgW="736560" imgH="177480" progId="Equation.3">
              <p:embed/>
            </p:oleObj>
          </a:graphicData>
        </a:graphic>
      </p:graphicFrame>
      <p:sp>
        <p:nvSpPr>
          <p:cNvPr id="10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28652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Který ze vzorců pro výpočet výkonu je správný?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ChangeAspect="1"/>
          </p:cNvGraphicFramePr>
          <p:nvPr>
            <p:ph sz="quarter" idx="1"/>
          </p:nvPr>
        </p:nvGraphicFramePr>
        <p:xfrm>
          <a:off x="785786" y="1857364"/>
          <a:ext cx="2214578" cy="1906936"/>
        </p:xfrm>
        <a:graphic>
          <a:graphicData uri="http://schemas.openxmlformats.org/presentationml/2006/ole">
            <p:oleObj spid="_x0000_s2050" name="Rovnice" r:id="rId3" imgW="457200" imgH="393480" progId="Equation.3">
              <p:embed/>
            </p:oleObj>
          </a:graphicData>
        </a:graphic>
      </p:graphicFrame>
      <p:graphicFrame>
        <p:nvGraphicFramePr>
          <p:cNvPr id="2051" name="Zástupný symbol pro obsah 3"/>
          <p:cNvGraphicFramePr>
            <a:graphicFrameLocks noChangeAspect="1"/>
          </p:cNvGraphicFramePr>
          <p:nvPr/>
        </p:nvGraphicFramePr>
        <p:xfrm>
          <a:off x="4714876" y="1857364"/>
          <a:ext cx="2214578" cy="1906885"/>
        </p:xfrm>
        <a:graphic>
          <a:graphicData uri="http://schemas.openxmlformats.org/presentationml/2006/ole">
            <p:oleObj spid="_x0000_s2051" name="Rovnice" r:id="rId4" imgW="457200" imgH="393480" progId="Equation.3">
              <p:embed/>
            </p:oleObj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2500298" y="4429132"/>
          <a:ext cx="3000396" cy="954671"/>
        </p:xfrm>
        <a:graphic>
          <a:graphicData uri="http://schemas.openxmlformats.org/presentationml/2006/ole">
            <p:oleObj spid="_x0000_s2052" name="Rovnice" r:id="rId5" imgW="558720" imgH="177480" progId="Equation.3">
              <p:embed/>
            </p:oleObj>
          </a:graphicData>
        </a:graphic>
      </p:graphicFrame>
      <p:sp>
        <p:nvSpPr>
          <p:cNvPr id="6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Znáš další vzorec pro výpočet výkonu?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ChangeAspect="1"/>
          </p:cNvGraphicFramePr>
          <p:nvPr>
            <p:ph sz="quarter" idx="1"/>
          </p:nvPr>
        </p:nvGraphicFramePr>
        <p:xfrm>
          <a:off x="785786" y="1928802"/>
          <a:ext cx="1908175" cy="1285875"/>
        </p:xfrm>
        <a:graphic>
          <a:graphicData uri="http://schemas.openxmlformats.org/presentationml/2006/ole">
            <p:oleObj spid="_x0000_s3074" name="Rovnice" r:id="rId3" imgW="583920" imgH="39348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714612" y="2000240"/>
          <a:ext cx="1290638" cy="1143000"/>
        </p:xfrm>
        <a:graphic>
          <a:graphicData uri="http://schemas.openxmlformats.org/presentationml/2006/ole">
            <p:oleObj spid="_x0000_s3075" name="Rovnice" r:id="rId4" imgW="444240" imgH="39348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000496" y="2000240"/>
          <a:ext cx="1660525" cy="1144588"/>
        </p:xfrm>
        <a:graphic>
          <a:graphicData uri="http://schemas.openxmlformats.org/presentationml/2006/ole">
            <p:oleObj spid="_x0000_s3076" name="Rovnice" r:id="rId5" imgW="571320" imgH="39348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643570" y="2285992"/>
          <a:ext cx="979721" cy="571504"/>
        </p:xfrm>
        <a:graphic>
          <a:graphicData uri="http://schemas.openxmlformats.org/presentationml/2006/ole">
            <p:oleObj spid="_x0000_s3077" name="Rovnice" r:id="rId6" imgW="304560" imgH="177480" progId="Equation.3">
              <p:embed/>
            </p:oleObj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2857488" y="3571876"/>
          <a:ext cx="2524594" cy="803280"/>
        </p:xfrm>
        <a:graphic>
          <a:graphicData uri="http://schemas.openxmlformats.org/presentationml/2006/ole">
            <p:oleObj spid="_x0000_s3078" name="Rovnice" r:id="rId7" imgW="558720" imgH="177480" progId="Equation.3">
              <p:embed/>
            </p:oleObj>
          </a:graphicData>
        </a:graphic>
      </p:graphicFrame>
      <p:sp>
        <p:nvSpPr>
          <p:cNvPr id="9" name="Zástupný symbol pro zápatí 2"/>
          <p:cNvSpPr>
            <a:spLocks noGrp="1"/>
          </p:cNvSpPr>
          <p:nvPr>
            <p:ph type="ftr" sz="quarter" idx="4294967295"/>
          </p:nvPr>
        </p:nvSpPr>
        <p:spPr>
          <a:xfrm>
            <a:off x="3143240" y="6143644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cs-CZ" sz="1200" dirty="0" smtClean="0">
                <a:solidFill>
                  <a:schemeClr val="tx1">
                    <a:tint val="75000"/>
                  </a:schemeClr>
                </a:solidFill>
              </a:rPr>
              <a:t>Autorem materiálu a všech jeho částí, není-li uvedeno jinak, je Mgr. Darina Zelinková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523</Words>
  <Application>Microsoft Office PowerPoint</Application>
  <PresentationFormat>Předvádění na obrazovce (4:3)</PresentationFormat>
  <Paragraphs>92</Paragraphs>
  <Slides>14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Arkýř</vt:lpstr>
      <vt:lpstr>Motiv sady Office</vt:lpstr>
      <vt:lpstr>Rovnice</vt:lpstr>
      <vt:lpstr>Snímek 1</vt:lpstr>
      <vt:lpstr>Název: Opakování – Práce, výkon Datum: 17.9.2012 Autor: Mgr. Darina Zelinková Stručná anotace: Opakování tematického celku učiva z 8. ročníku. Metodické zhodnocení: Určeno pro žáky 9. ročníku. Žáci na začátku společně s učitelem určí správný tvar vzorce pro výpočet a poté samostatně řeší příklady. Na závěr hodiny, případně po každém příkladu následuje společná kontrola. </vt:lpstr>
      <vt:lpstr>Opakování – práce, výkon</vt:lpstr>
      <vt:lpstr>Který ze vzorců pro výpočet práce je správný?</vt:lpstr>
      <vt:lpstr>Řeš úlohy:</vt:lpstr>
      <vt:lpstr>Snímek 6</vt:lpstr>
      <vt:lpstr>Snímek 7</vt:lpstr>
      <vt:lpstr>Který ze vzorců pro výpočet výkonu je správný?</vt:lpstr>
      <vt:lpstr>Znáš další vzorec pro výpočet výkonu?</vt:lpstr>
      <vt:lpstr>Řeš úlohy:</vt:lpstr>
      <vt:lpstr>Snímek 11</vt:lpstr>
      <vt:lpstr>Snímek 12</vt:lpstr>
      <vt:lpstr>Snímek 13</vt:lpstr>
      <vt:lpstr>Zdroje a literatura: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Opakování – práce, výkon</dc:title>
  <dc:creator>KubaskovaD</dc:creator>
  <cp:lastModifiedBy>cevorovaa</cp:lastModifiedBy>
  <cp:revision>31</cp:revision>
  <dcterms:created xsi:type="dcterms:W3CDTF">2012-09-14T06:27:51Z</dcterms:created>
  <dcterms:modified xsi:type="dcterms:W3CDTF">2014-09-03T09:38:04Z</dcterms:modified>
</cp:coreProperties>
</file>